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82" r:id="rId2"/>
    <p:sldId id="364" r:id="rId3"/>
    <p:sldId id="376" r:id="rId4"/>
    <p:sldId id="345" r:id="rId5"/>
    <p:sldId id="297" r:id="rId6"/>
    <p:sldId id="298" r:id="rId7"/>
    <p:sldId id="299" r:id="rId8"/>
    <p:sldId id="382" r:id="rId9"/>
    <p:sldId id="319" r:id="rId10"/>
    <p:sldId id="357" r:id="rId11"/>
    <p:sldId id="358" r:id="rId12"/>
    <p:sldId id="378" r:id="rId13"/>
    <p:sldId id="379" r:id="rId14"/>
    <p:sldId id="381" r:id="rId15"/>
    <p:sldId id="388" r:id="rId16"/>
    <p:sldId id="354" r:id="rId17"/>
    <p:sldId id="383" r:id="rId18"/>
    <p:sldId id="384" r:id="rId19"/>
    <p:sldId id="385" r:id="rId20"/>
    <p:sldId id="386" r:id="rId21"/>
    <p:sldId id="387" r:id="rId22"/>
    <p:sldId id="362" r:id="rId23"/>
    <p:sldId id="352" r:id="rId24"/>
    <p:sldId id="321" r:id="rId25"/>
  </p:sldIdLst>
  <p:sldSz cx="10080625" cy="7559675"/>
  <p:notesSz cx="6662738" cy="9926638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sz="4000" kern="1200">
        <a:solidFill>
          <a:schemeClr val="tx1"/>
        </a:solidFill>
        <a:latin typeface="Arial" charset="0"/>
        <a:ea typeface="+mn-ea"/>
        <a:cs typeface="+mn-cs"/>
      </a:defRPr>
    </a:lvl1pPr>
    <a:lvl2pPr marL="431800" indent="-2159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sz="4000" kern="1200">
        <a:solidFill>
          <a:schemeClr val="tx1"/>
        </a:solidFill>
        <a:latin typeface="Arial" charset="0"/>
        <a:ea typeface="+mn-ea"/>
        <a:cs typeface="+mn-cs"/>
      </a:defRPr>
    </a:lvl2pPr>
    <a:lvl3pPr marL="647700" indent="-2159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sz="4000" kern="1200">
        <a:solidFill>
          <a:schemeClr val="tx1"/>
        </a:solidFill>
        <a:latin typeface="Arial" charset="0"/>
        <a:ea typeface="+mn-ea"/>
        <a:cs typeface="+mn-cs"/>
      </a:defRPr>
    </a:lvl3pPr>
    <a:lvl4pPr marL="863600" indent="-2159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sz="4000" kern="1200">
        <a:solidFill>
          <a:schemeClr val="tx1"/>
        </a:solidFill>
        <a:latin typeface="Arial" charset="0"/>
        <a:ea typeface="+mn-ea"/>
        <a:cs typeface="+mn-cs"/>
      </a:defRPr>
    </a:lvl4pPr>
    <a:lvl5pPr marL="1079500" indent="-2159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sz="4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67" autoAdjust="0"/>
    <p:restoredTop sz="94595" autoAdjust="0"/>
  </p:normalViewPr>
  <p:slideViewPr>
    <p:cSldViewPr>
      <p:cViewPr>
        <p:scale>
          <a:sx n="66" d="100"/>
          <a:sy n="66" d="100"/>
        </p:scale>
        <p:origin x="-990" y="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674"/>
        <p:guide pos="190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bubble3D val="0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00B0F0"/>
              </a:solidFill>
            </c:spPr>
          </c:dPt>
          <c:dPt>
            <c:idx val="3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dPt>
            <c:idx val="4"/>
            <c:bubble3D val="0"/>
            <c:spPr>
              <a:solidFill>
                <a:srgbClr val="FFC000"/>
              </a:solidFill>
            </c:spPr>
          </c:dPt>
          <c:dPt>
            <c:idx val="5"/>
            <c:bubble3D val="0"/>
            <c:spPr>
              <a:solidFill>
                <a:srgbClr val="FF0066"/>
              </a:solidFill>
            </c:spPr>
          </c:dPt>
          <c:dPt>
            <c:idx val="6"/>
            <c:bubble3D val="0"/>
            <c:spPr>
              <a:solidFill>
                <a:srgbClr val="C00000"/>
              </a:solidFill>
            </c:spPr>
          </c:dPt>
          <c:dPt>
            <c:idx val="7"/>
            <c:bubble3D val="0"/>
            <c:spPr>
              <a:solidFill>
                <a:srgbClr val="FFFF00"/>
              </a:solidFill>
            </c:spPr>
          </c:dPt>
          <c:dPt>
            <c:idx val="9"/>
            <c:bubble3D val="0"/>
            <c:spPr>
              <a:solidFill>
                <a:schemeClr val="accent2"/>
              </a:solidFill>
            </c:spPr>
          </c:dPt>
          <c:dPt>
            <c:idx val="11"/>
            <c:bubble3D val="0"/>
            <c:spPr>
              <a:solidFill>
                <a:schemeClr val="bg1">
                  <a:lumMod val="85000"/>
                </a:schemeClr>
              </a:solidFill>
            </c:spPr>
          </c:dPt>
          <c:dPt>
            <c:idx val="13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14"/>
            <c:bubble3D val="0"/>
            <c:spPr>
              <a:solidFill>
                <a:schemeClr val="bg1">
                  <a:lumMod val="85000"/>
                </a:schemeClr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Sheet1!$A$2:$A$14</c:f>
              <c:strCache>
                <c:ptCount val="13"/>
                <c:pt idx="0">
                  <c:v>Bedminster Down</c:v>
                </c:pt>
                <c:pt idx="1">
                  <c:v>Bridge Learning</c:v>
                </c:pt>
                <c:pt idx="2">
                  <c:v>Bristol Cathedral</c:v>
                </c:pt>
                <c:pt idx="3">
                  <c:v>Bristol Free</c:v>
                </c:pt>
                <c:pt idx="4">
                  <c:v>Colston's Girls</c:v>
                </c:pt>
                <c:pt idx="5">
                  <c:v>Cotham</c:v>
                </c:pt>
                <c:pt idx="6">
                  <c:v>Fairfield</c:v>
                </c:pt>
                <c:pt idx="7">
                  <c:v>Oasis Brightstowe</c:v>
                </c:pt>
                <c:pt idx="8">
                  <c:v>Orchard</c:v>
                </c:pt>
                <c:pt idx="9">
                  <c:v>Redland Green</c:v>
                </c:pt>
                <c:pt idx="10">
                  <c:v>St Katherine's</c:v>
                </c:pt>
                <c:pt idx="11">
                  <c:v>St Mary Redcliffe</c:v>
                </c:pt>
                <c:pt idx="12">
                  <c:v>Steiner Academy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2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3</c:v>
                </c:pt>
                <c:pt idx="5">
                  <c:v>16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  <c:pt idx="9">
                  <c:v>13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9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3270" y="0"/>
            <a:ext cx="28879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8203D7A-A336-4441-AD04-DB23204CA90B}" type="datetimeFigureOut">
              <a:rPr lang="en-GB"/>
              <a:pPr>
                <a:defRPr/>
              </a:pPr>
              <a:t>09/09/2019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8879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3270" y="9428164"/>
            <a:ext cx="28879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62083AB-A9ED-457B-9249-F685B785A2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2651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41400" y="954088"/>
            <a:ext cx="4578350" cy="343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031620" y="4722814"/>
            <a:ext cx="4604166" cy="381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8465751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985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233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88213" y="269875"/>
            <a:ext cx="2249487" cy="62087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269875"/>
            <a:ext cx="6596063" cy="62087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991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345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5602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260475"/>
            <a:ext cx="4422775" cy="5218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4925" y="1260475"/>
            <a:ext cx="4422775" cy="5218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600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797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337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9184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6937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2604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269875"/>
            <a:ext cx="8997950" cy="80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260475"/>
            <a:ext cx="8997950" cy="521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sp>
        <p:nvSpPr>
          <p:cNvPr id="1028" name="AutoShape 3"/>
          <p:cNvSpPr>
            <a:spLocks noChangeArrowheads="1"/>
          </p:cNvSpPr>
          <p:nvPr/>
        </p:nvSpPr>
        <p:spPr bwMode="auto">
          <a:xfrm>
            <a:off x="0" y="0"/>
            <a:ext cx="539750" cy="539750"/>
          </a:xfrm>
          <a:prstGeom prst="roundRect">
            <a:avLst>
              <a:gd name="adj" fmla="val 292"/>
            </a:avLst>
          </a:prstGeom>
          <a:solidFill>
            <a:srgbClr val="CE112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defRPr/>
            </a:pPr>
            <a:endParaRPr lang="en-US" altLang="en-US" smtClean="0"/>
          </a:p>
        </p:txBody>
      </p:sp>
      <p:sp>
        <p:nvSpPr>
          <p:cNvPr id="1029" name="AutoShape 4"/>
          <p:cNvSpPr>
            <a:spLocks noChangeArrowheads="1"/>
          </p:cNvSpPr>
          <p:nvPr/>
        </p:nvSpPr>
        <p:spPr bwMode="auto">
          <a:xfrm>
            <a:off x="900113" y="6659563"/>
            <a:ext cx="6119812" cy="360362"/>
          </a:xfrm>
          <a:prstGeom prst="roundRect">
            <a:avLst>
              <a:gd name="adj" fmla="val 44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defRPr/>
            </a:pPr>
            <a:endParaRPr lang="en-US" altLang="en-US" smtClean="0"/>
          </a:p>
        </p:txBody>
      </p:sp>
      <p:pic>
        <p:nvPicPr>
          <p:cNvPr id="1030" name="Picture 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225" y="6119813"/>
            <a:ext cx="1241425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6411913" y="7019925"/>
            <a:ext cx="107950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tabLst>
                <a:tab pos="723900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723900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723900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723900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723900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5pPr>
            <a:lvl6pPr marL="15367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6pPr>
            <a:lvl7pPr marL="19939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7pPr>
            <a:lvl8pPr marL="24511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8pPr>
            <a:lvl9pPr marL="29083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1200" smtClean="0">
                <a:solidFill>
                  <a:srgbClr val="808080"/>
                </a:solidFill>
              </a:rPr>
              <a:t>Slide </a:t>
            </a:r>
            <a:fld id="{54B61C1D-D616-4984-85E1-E492FC3C97D8}" type="slidenum">
              <a:rPr lang="en-GB" sz="1200" smtClean="0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GB" sz="1200" smtClean="0">
              <a:solidFill>
                <a:srgbClr val="808080"/>
              </a:solidFill>
            </a:endParaRPr>
          </a:p>
        </p:txBody>
      </p:sp>
      <p:sp>
        <p:nvSpPr>
          <p:cNvPr id="1032" name="AutoShape 7"/>
          <p:cNvSpPr>
            <a:spLocks noChangeArrowheads="1"/>
          </p:cNvSpPr>
          <p:nvPr/>
        </p:nvSpPr>
        <p:spPr bwMode="auto">
          <a:xfrm>
            <a:off x="269875" y="6659563"/>
            <a:ext cx="4949825" cy="287337"/>
          </a:xfrm>
          <a:prstGeom prst="roundRect">
            <a:avLst>
              <a:gd name="adj" fmla="val 556"/>
            </a:avLst>
          </a:prstGeom>
          <a:solidFill>
            <a:srgbClr val="CE112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0000" tIns="0" rIns="0" bIns="0" anchor="ctr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defRPr/>
            </a:pPr>
            <a:r>
              <a:rPr lang="en-GB" altLang="en-US" sz="1600" b="1" smtClean="0">
                <a:solidFill>
                  <a:srgbClr val="FFFFFF"/>
                </a:solidFill>
              </a:rPr>
              <a:t>Trading with Schools</a:t>
            </a: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269875" y="7019925"/>
            <a:ext cx="49498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000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5pPr>
            <a:lvl6pPr marL="15367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6pPr>
            <a:lvl7pPr marL="19939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7pPr>
            <a:lvl8pPr marL="24511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8pPr>
            <a:lvl9pPr marL="29083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lnSpc>
                <a:spcPct val="101000"/>
              </a:lnSpc>
              <a:defRPr/>
            </a:pPr>
            <a:r>
              <a:rPr lang="en-GB" sz="1600" b="1" smtClean="0">
                <a:solidFill>
                  <a:srgbClr val="808080"/>
                </a:solidFill>
                <a:latin typeface="Lucida Sans Unicode" pitchFamily="34" charset="0"/>
              </a:rPr>
              <a:t>Bristol School Admissions Team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000">
          <a:solidFill>
            <a:srgbClr val="000000"/>
          </a:solidFill>
          <a:latin typeface="Arial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000">
          <a:solidFill>
            <a:srgbClr val="000000"/>
          </a:solidFill>
          <a:latin typeface="Arial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000">
          <a:solidFill>
            <a:srgbClr val="000000"/>
          </a:solidFill>
          <a:latin typeface="Arial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000">
          <a:solidFill>
            <a:srgbClr val="000000"/>
          </a:solidFill>
          <a:latin typeface="Arial" charset="0"/>
        </a:defRPr>
      </a:lvl5pPr>
      <a:lvl6pPr marL="1536700" indent="-2159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000">
          <a:solidFill>
            <a:srgbClr val="000000"/>
          </a:solidFill>
          <a:latin typeface="Arial" charset="0"/>
        </a:defRPr>
      </a:lvl6pPr>
      <a:lvl7pPr marL="1993900" indent="-2159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000">
          <a:solidFill>
            <a:srgbClr val="000000"/>
          </a:solidFill>
          <a:latin typeface="Arial" charset="0"/>
        </a:defRPr>
      </a:lvl7pPr>
      <a:lvl8pPr marL="2451100" indent="-2159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000">
          <a:solidFill>
            <a:srgbClr val="000000"/>
          </a:solidFill>
          <a:latin typeface="Arial" charset="0"/>
        </a:defRPr>
      </a:lvl8pPr>
      <a:lvl9pPr marL="2908300" indent="-2159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000">
          <a:solidFill>
            <a:srgbClr val="000000"/>
          </a:solidFill>
          <a:latin typeface="Arial" charset="0"/>
        </a:defRPr>
      </a:lvl9pPr>
    </p:titleStyle>
    <p:bodyStyle>
      <a:lvl1pPr marL="431800" indent="-323850" algn="l" defTabSz="449263" rtl="0" eaLnBrk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45000"/>
        <a:buFont typeface="Wingdings" pitchFamily="2" charset="2"/>
        <a:buChar char="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863600" indent="-287338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75000"/>
        <a:buFont typeface="Symbol" pitchFamily="18" charset="2"/>
        <a:buChar char=""/>
        <a:defRPr sz="2800">
          <a:solidFill>
            <a:srgbClr val="000000"/>
          </a:solidFill>
          <a:latin typeface="+mn-lt"/>
        </a:defRPr>
      </a:lvl2pPr>
      <a:lvl3pPr marL="1295400" indent="-2159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45000"/>
        <a:buFont typeface="Wingdings" pitchFamily="2" charset="2"/>
        <a:buChar char=""/>
        <a:defRPr sz="2400">
          <a:solidFill>
            <a:srgbClr val="000000"/>
          </a:solidFill>
          <a:latin typeface="+mn-lt"/>
        </a:defRPr>
      </a:lvl3pPr>
      <a:lvl4pPr marL="1727200" indent="-2159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75000"/>
        <a:buFont typeface="Symbol" pitchFamily="18" charset="2"/>
        <a:buChar char=""/>
        <a:defRPr sz="2000">
          <a:solidFill>
            <a:srgbClr val="000000"/>
          </a:solidFill>
          <a:latin typeface="+mn-lt"/>
        </a:defRPr>
      </a:lvl4pPr>
      <a:lvl5pPr marL="2159000" indent="-2159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+mn-lt"/>
        </a:defRPr>
      </a:lvl5pPr>
      <a:lvl6pPr marL="2616200" indent="-2159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+mn-lt"/>
        </a:defRPr>
      </a:lvl6pPr>
      <a:lvl7pPr marL="3073400" indent="-2159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+mn-lt"/>
        </a:defRPr>
      </a:lvl7pPr>
      <a:lvl8pPr marL="3530600" indent="-2159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+mn-lt"/>
        </a:defRPr>
      </a:lvl8pPr>
      <a:lvl9pPr marL="3987800" indent="-2159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stol.gov.uk/my-neighbourhood-search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791840" y="1907629"/>
            <a:ext cx="8569325" cy="1620837"/>
          </a:xfrm>
        </p:spPr>
        <p:txBody>
          <a:bodyPr/>
          <a:lstStyle/>
          <a:p>
            <a:pPr algn="l"/>
            <a:r>
              <a:rPr lang="en-GB" altLang="en-US" sz="4800" dirty="0" smtClean="0"/>
              <a:t>Transfer to Secondary School</a:t>
            </a:r>
            <a:br>
              <a:rPr lang="en-GB" altLang="en-US" sz="4800" dirty="0" smtClean="0"/>
            </a:br>
            <a:r>
              <a:rPr lang="en-GB" altLang="en-US" sz="4800" dirty="0" smtClean="0"/>
              <a:t>Process and useful information</a:t>
            </a: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863848" y="4211885"/>
            <a:ext cx="7056437" cy="1931988"/>
          </a:xfrm>
        </p:spPr>
        <p:txBody>
          <a:bodyPr/>
          <a:lstStyle/>
          <a:p>
            <a:pPr algn="l"/>
            <a:r>
              <a:rPr lang="en-GB" altLang="en-US" dirty="0" smtClean="0"/>
              <a:t>Jim Britton </a:t>
            </a:r>
          </a:p>
          <a:p>
            <a:pPr algn="l"/>
            <a:r>
              <a:rPr lang="en-GB" altLang="en-US" dirty="0" smtClean="0"/>
              <a:t>St John’s </a:t>
            </a:r>
            <a:r>
              <a:rPr lang="en-GB" altLang="en-US" dirty="0" smtClean="0"/>
              <a:t>CE Primary</a:t>
            </a:r>
          </a:p>
          <a:p>
            <a:pPr algn="l"/>
            <a:r>
              <a:rPr lang="en-GB" altLang="en-US" dirty="0" smtClean="0"/>
              <a:t>09 Sept 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Study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Jenny lives at 21 </a:t>
            </a:r>
            <a:r>
              <a:rPr lang="en-GB" dirty="0" err="1" smtClean="0"/>
              <a:t>Anglesea</a:t>
            </a:r>
            <a:r>
              <a:rPr lang="en-GB" dirty="0" smtClean="0"/>
              <a:t> Place</a:t>
            </a:r>
          </a:p>
          <a:p>
            <a:r>
              <a:rPr lang="en-GB" dirty="0" smtClean="0"/>
              <a:t>Parents check ‘My Neighbourhood’ and they live in Cotham’s ‘Area’</a:t>
            </a:r>
          </a:p>
          <a:p>
            <a:r>
              <a:rPr lang="en-GB" dirty="0" smtClean="0"/>
              <a:t>Parent visits all the schools and does a lot of research</a:t>
            </a:r>
          </a:p>
          <a:p>
            <a:r>
              <a:rPr lang="en-GB" dirty="0" smtClean="0"/>
              <a:t>Lives close to Cotham and RGS but would prefer Bristol Cathedral Choir because Mum works next door and best friend will be going there as has a sibling. Also likes </a:t>
            </a:r>
            <a:r>
              <a:rPr lang="en-GB" dirty="0" err="1" smtClean="0"/>
              <a:t>Colston’s</a:t>
            </a:r>
            <a:r>
              <a:rPr lang="en-GB" dirty="0" smtClean="0"/>
              <a:t> Girls.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469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Scenario 1 – Just one preference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 smtClean="0"/>
              <a:t>“I really want Bristol Cathedral Choir School. I feel it is the perfect school for Jenny. I am going to put it down as my one and only preference so that the council can’t fob me off with something else”</a:t>
            </a:r>
          </a:p>
          <a:p>
            <a:r>
              <a:rPr lang="en-GB" i="1" dirty="0" smtClean="0"/>
              <a:t>1</a:t>
            </a:r>
            <a:r>
              <a:rPr lang="en-GB" i="1" baseline="30000" dirty="0" smtClean="0"/>
              <a:t>st</a:t>
            </a:r>
            <a:r>
              <a:rPr lang="en-GB" i="1" dirty="0" smtClean="0"/>
              <a:t> </a:t>
            </a:r>
            <a:r>
              <a:rPr lang="en-GB" i="1" dirty="0" err="1" smtClean="0"/>
              <a:t>Pref</a:t>
            </a:r>
            <a:r>
              <a:rPr lang="en-GB" i="1" dirty="0" smtClean="0"/>
              <a:t> – Bristol Cathedral Choir</a:t>
            </a:r>
          </a:p>
          <a:p>
            <a:r>
              <a:rPr lang="en-GB" i="1" dirty="0" smtClean="0"/>
              <a:t>2</a:t>
            </a:r>
            <a:r>
              <a:rPr lang="en-GB" i="1" baseline="30000" dirty="0" smtClean="0"/>
              <a:t>nd</a:t>
            </a:r>
            <a:r>
              <a:rPr lang="en-GB" i="1" dirty="0" smtClean="0"/>
              <a:t> </a:t>
            </a:r>
            <a:r>
              <a:rPr lang="en-GB" i="1" dirty="0" err="1" smtClean="0"/>
              <a:t>Pref</a:t>
            </a:r>
            <a:r>
              <a:rPr lang="en-GB" i="1" dirty="0" smtClean="0"/>
              <a:t> – None</a:t>
            </a:r>
          </a:p>
          <a:p>
            <a:r>
              <a:rPr lang="en-GB" i="1" dirty="0" smtClean="0"/>
              <a:t>3</a:t>
            </a:r>
            <a:r>
              <a:rPr lang="en-GB" i="1" baseline="30000" dirty="0" smtClean="0"/>
              <a:t>rd</a:t>
            </a:r>
            <a:r>
              <a:rPr lang="en-GB" i="1" dirty="0" smtClean="0"/>
              <a:t> </a:t>
            </a:r>
            <a:r>
              <a:rPr lang="en-GB" i="1" dirty="0" err="1" smtClean="0"/>
              <a:t>Pref</a:t>
            </a:r>
            <a:r>
              <a:rPr lang="en-GB" i="1" dirty="0" smtClean="0"/>
              <a:t> - None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24467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Scenario 1 - Outcome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 smtClean="0"/>
              <a:t>Jenny’s application is considered under BCCS random allocation. A draw takes place and Jenny’s name is drawn 897</a:t>
            </a:r>
            <a:r>
              <a:rPr lang="en-GB" i="1" baseline="30000" dirty="0" smtClean="0"/>
              <a:t>th</a:t>
            </a:r>
            <a:r>
              <a:rPr lang="en-GB" i="1" dirty="0" smtClean="0"/>
              <a:t> . A place cannot be offered.</a:t>
            </a:r>
          </a:p>
          <a:p>
            <a:r>
              <a:rPr lang="en-GB" i="1" dirty="0" smtClean="0"/>
              <a:t>No other schools are listed as preferences</a:t>
            </a:r>
          </a:p>
          <a:p>
            <a:r>
              <a:rPr lang="en-GB" i="1" dirty="0" smtClean="0"/>
              <a:t>At the end of the process Jim looks at a list of all those children yet to be offered a school, puts them on a map and offers them the nearest school with a place available which is 6km away.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05163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Scenario 2 – Three Preferences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 smtClean="0"/>
              <a:t>“I really want Bristol Cathedral Choir School. I feel it is the perfect school for Jenny. I am going to put it down as my 1</a:t>
            </a:r>
            <a:r>
              <a:rPr lang="en-GB" i="1" baseline="30000" dirty="0" smtClean="0"/>
              <a:t>st</a:t>
            </a:r>
            <a:r>
              <a:rPr lang="en-GB" i="1" dirty="0" smtClean="0"/>
              <a:t> preference. I realise that there is a strong possibility that I may not get it, so I will add </a:t>
            </a:r>
            <a:r>
              <a:rPr lang="en-GB" i="1" dirty="0" err="1" smtClean="0"/>
              <a:t>Colston’s</a:t>
            </a:r>
            <a:r>
              <a:rPr lang="en-GB" i="1" dirty="0" smtClean="0"/>
              <a:t> Girls as my 2</a:t>
            </a:r>
            <a:r>
              <a:rPr lang="en-GB" i="1" baseline="30000" dirty="0" smtClean="0"/>
              <a:t>nd</a:t>
            </a:r>
            <a:r>
              <a:rPr lang="en-GB" i="1" dirty="0" smtClean="0"/>
              <a:t> preference and Cotham as my 3rd.</a:t>
            </a:r>
          </a:p>
          <a:p>
            <a:r>
              <a:rPr lang="en-GB" i="1" dirty="0" smtClean="0"/>
              <a:t>1</a:t>
            </a:r>
            <a:r>
              <a:rPr lang="en-GB" i="1" baseline="30000" dirty="0" smtClean="0"/>
              <a:t>st</a:t>
            </a:r>
            <a:r>
              <a:rPr lang="en-GB" i="1" dirty="0" smtClean="0"/>
              <a:t> </a:t>
            </a:r>
            <a:r>
              <a:rPr lang="en-GB" i="1" dirty="0" err="1" smtClean="0"/>
              <a:t>Pref</a:t>
            </a:r>
            <a:r>
              <a:rPr lang="en-GB" i="1" dirty="0" smtClean="0"/>
              <a:t> – Bristol Cathedral Choir</a:t>
            </a:r>
          </a:p>
          <a:p>
            <a:r>
              <a:rPr lang="en-GB" i="1" dirty="0" smtClean="0"/>
              <a:t>2</a:t>
            </a:r>
            <a:r>
              <a:rPr lang="en-GB" i="1" baseline="30000" dirty="0" smtClean="0"/>
              <a:t>nd</a:t>
            </a:r>
            <a:r>
              <a:rPr lang="en-GB" i="1" dirty="0" smtClean="0"/>
              <a:t> </a:t>
            </a:r>
            <a:r>
              <a:rPr lang="en-GB" i="1" dirty="0" err="1" smtClean="0"/>
              <a:t>Pref</a:t>
            </a:r>
            <a:r>
              <a:rPr lang="en-GB" i="1" dirty="0" smtClean="0"/>
              <a:t> – </a:t>
            </a:r>
            <a:r>
              <a:rPr lang="en-GB" i="1" dirty="0" err="1" smtClean="0"/>
              <a:t>Colston’s</a:t>
            </a:r>
            <a:r>
              <a:rPr lang="en-GB" i="1" dirty="0" smtClean="0"/>
              <a:t> Girls</a:t>
            </a:r>
          </a:p>
          <a:p>
            <a:r>
              <a:rPr lang="en-GB" i="1" dirty="0" smtClean="0"/>
              <a:t>3</a:t>
            </a:r>
            <a:r>
              <a:rPr lang="en-GB" i="1" baseline="30000" dirty="0" smtClean="0"/>
              <a:t>rd</a:t>
            </a:r>
            <a:r>
              <a:rPr lang="en-GB" i="1" dirty="0" smtClean="0"/>
              <a:t> </a:t>
            </a:r>
            <a:r>
              <a:rPr lang="en-GB" i="1" dirty="0" err="1" smtClean="0"/>
              <a:t>Pref</a:t>
            </a:r>
            <a:r>
              <a:rPr lang="en-GB" i="1" dirty="0" smtClean="0"/>
              <a:t> – Cotham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879740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08" y="179437"/>
            <a:ext cx="8997950" cy="808038"/>
          </a:xfrm>
        </p:spPr>
        <p:txBody>
          <a:bodyPr/>
          <a:lstStyle/>
          <a:p>
            <a:r>
              <a:rPr lang="en-GB" dirty="0" smtClean="0"/>
              <a:t>Scenario 2 - Outcome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i="1" dirty="0" smtClean="0"/>
              <a:t>Jenny’s application is considered under BCCS random allocation. A draw takes place and Jenny’s name is drawn 523</a:t>
            </a:r>
            <a:r>
              <a:rPr lang="en-GB" sz="2800" i="1" baseline="30000" dirty="0" smtClean="0"/>
              <a:t>rd</a:t>
            </a:r>
            <a:r>
              <a:rPr lang="en-GB" sz="2800" i="1" dirty="0" smtClean="0"/>
              <a:t> . A place cannot be offered.</a:t>
            </a:r>
          </a:p>
          <a:p>
            <a:r>
              <a:rPr lang="en-GB" sz="2800" i="1" dirty="0" smtClean="0"/>
              <a:t>Jenny also misses out on a place at </a:t>
            </a:r>
            <a:r>
              <a:rPr lang="en-GB" sz="2800" i="1" dirty="0" err="1" smtClean="0"/>
              <a:t>Colston’s</a:t>
            </a:r>
            <a:r>
              <a:rPr lang="en-GB" sz="2800" i="1" dirty="0" smtClean="0"/>
              <a:t> Girls.</a:t>
            </a:r>
          </a:p>
          <a:p>
            <a:r>
              <a:rPr lang="en-GB" sz="2800" i="1" dirty="0" smtClean="0"/>
              <a:t>She qualifies for a place at Cotham the fact that it is a 3rd preference makes no difference. Her 3rd preference ranks higher than a 1</a:t>
            </a:r>
            <a:r>
              <a:rPr lang="en-GB" sz="2800" i="1" baseline="30000" dirty="0" smtClean="0"/>
              <a:t>st</a:t>
            </a:r>
            <a:r>
              <a:rPr lang="en-GB" sz="2800" i="1" dirty="0" smtClean="0"/>
              <a:t> preference who lives further away.</a:t>
            </a:r>
          </a:p>
          <a:p>
            <a:r>
              <a:rPr lang="en-GB" sz="2800" i="1" dirty="0" smtClean="0"/>
              <a:t>Jenny can still go on a waiting list for BCCS or appeal and the place at Cotham will be saved while she waits</a:t>
            </a:r>
            <a:r>
              <a:rPr lang="en-GB" i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8827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Rounds of Allocation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Round – 31</a:t>
            </a:r>
            <a:r>
              <a:rPr lang="en-GB" baseline="30000" dirty="0" smtClean="0"/>
              <a:t>st</a:t>
            </a:r>
            <a:r>
              <a:rPr lang="en-GB" dirty="0" smtClean="0"/>
              <a:t> March 2020</a:t>
            </a:r>
          </a:p>
          <a:p>
            <a:r>
              <a:rPr lang="en-GB" dirty="0" smtClean="0"/>
              <a:t>2</a:t>
            </a:r>
            <a:r>
              <a:rPr lang="en-GB" baseline="30000" dirty="0" smtClean="0"/>
              <a:t>nd</a:t>
            </a:r>
            <a:r>
              <a:rPr lang="en-GB" dirty="0" smtClean="0"/>
              <a:t> Round – Late May 2020</a:t>
            </a:r>
          </a:p>
          <a:p>
            <a:endParaRPr lang="en-GB" dirty="0"/>
          </a:p>
        </p:txBody>
      </p:sp>
      <p:sp>
        <p:nvSpPr>
          <p:cNvPr id="4" name="Down Arrow 3"/>
          <p:cNvSpPr/>
          <p:nvPr/>
        </p:nvSpPr>
        <p:spPr bwMode="auto">
          <a:xfrm>
            <a:off x="4032200" y="2555701"/>
            <a:ext cx="1008112" cy="1800200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endParaRPr kumimoji="0" lang="en-GB" sz="40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5856" y="4715941"/>
            <a:ext cx="7704856" cy="123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Subsequent Rounds as and when up until September 2020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1919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Waiting List or Appeal?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Both treated the same by me</a:t>
            </a:r>
          </a:p>
          <a:p>
            <a:r>
              <a:rPr lang="en-GB" dirty="0" smtClean="0"/>
              <a:t>Appeals worth a try </a:t>
            </a:r>
            <a:endParaRPr lang="en-GB" dirty="0"/>
          </a:p>
          <a:p>
            <a:r>
              <a:rPr lang="en-GB" dirty="0" smtClean="0"/>
              <a:t>Very fair transparent process</a:t>
            </a:r>
          </a:p>
          <a:p>
            <a:r>
              <a:rPr lang="en-GB" dirty="0" smtClean="0"/>
              <a:t>Appeals take place May – July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808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Happened Last Year?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832" y="2699717"/>
            <a:ext cx="8997950" cy="3672408"/>
          </a:xfrm>
        </p:spPr>
        <p:txBody>
          <a:bodyPr/>
          <a:lstStyle/>
          <a:p>
            <a:r>
              <a:rPr lang="en-GB" dirty="0" smtClean="0"/>
              <a:t>More Pupils in Year 6 </a:t>
            </a:r>
          </a:p>
          <a:p>
            <a:r>
              <a:rPr lang="en-GB" dirty="0" smtClean="0"/>
              <a:t>CST Trinity is open and is an option</a:t>
            </a:r>
          </a:p>
          <a:p>
            <a:r>
              <a:rPr lang="en-GB" dirty="0" err="1" smtClean="0"/>
              <a:t>Colston’s</a:t>
            </a:r>
            <a:r>
              <a:rPr lang="en-GB" dirty="0" smtClean="0"/>
              <a:t> Girls taking 28 fewer pupils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151266" y="971525"/>
            <a:ext cx="7237879" cy="13803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Health Warning</a:t>
            </a:r>
          </a:p>
          <a:p>
            <a:pPr algn="ctr"/>
            <a:r>
              <a:rPr lang="en-US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Things will be different this year</a:t>
            </a:r>
            <a:endParaRPr lang="en-US" sz="36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94177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happened last year?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Redland Green </a:t>
            </a:r>
          </a:p>
          <a:p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Round – In Area within 1km</a:t>
            </a:r>
          </a:p>
          <a:p>
            <a:r>
              <a:rPr lang="en-GB" dirty="0" smtClean="0"/>
              <a:t>End of Process – In Area with 1.2km</a:t>
            </a:r>
          </a:p>
          <a:p>
            <a:r>
              <a:rPr lang="en-GB" dirty="0" smtClean="0"/>
              <a:t>There are applicants living outside the APA with siblings who missed out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83209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happened last year?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784" y="1260475"/>
            <a:ext cx="9649072" cy="5218113"/>
          </a:xfrm>
        </p:spPr>
        <p:txBody>
          <a:bodyPr/>
          <a:lstStyle/>
          <a:p>
            <a:r>
              <a:rPr lang="en-GB" sz="2800" dirty="0" smtClean="0">
                <a:solidFill>
                  <a:srgbClr val="FF0000"/>
                </a:solidFill>
              </a:rPr>
              <a:t>Cotham</a:t>
            </a:r>
          </a:p>
          <a:p>
            <a:r>
              <a:rPr lang="en-GB" sz="2800" dirty="0" smtClean="0"/>
              <a:t>1</a:t>
            </a:r>
            <a:r>
              <a:rPr lang="en-GB" sz="2800" baseline="30000" dirty="0" smtClean="0"/>
              <a:t>st</a:t>
            </a:r>
            <a:r>
              <a:rPr lang="en-GB" sz="2800" dirty="0" smtClean="0"/>
              <a:t> Round – Everybody within a 2.146km radius</a:t>
            </a:r>
          </a:p>
          <a:p>
            <a:r>
              <a:rPr lang="en-GB" sz="2800" dirty="0" smtClean="0"/>
              <a:t>End of Process – Everybody within a 2.33km radius</a:t>
            </a:r>
          </a:p>
          <a:p>
            <a:r>
              <a:rPr lang="en-GB" sz="2800" dirty="0" smtClean="0">
                <a:solidFill>
                  <a:srgbClr val="FF0000"/>
                </a:solidFill>
              </a:rPr>
              <a:t>Bristol Free</a:t>
            </a:r>
            <a:endParaRPr lang="en-GB" sz="2800" dirty="0">
              <a:solidFill>
                <a:srgbClr val="FF0000"/>
              </a:solidFill>
            </a:endParaRPr>
          </a:p>
          <a:p>
            <a:r>
              <a:rPr lang="en-GB" sz="2800" dirty="0"/>
              <a:t>1</a:t>
            </a:r>
            <a:r>
              <a:rPr lang="en-GB" sz="2800" baseline="30000" dirty="0"/>
              <a:t>st</a:t>
            </a:r>
            <a:r>
              <a:rPr lang="en-GB" sz="2800" dirty="0"/>
              <a:t> Round – Everybody within </a:t>
            </a:r>
            <a:r>
              <a:rPr lang="en-GB" sz="2800" dirty="0" smtClean="0"/>
              <a:t>the APA</a:t>
            </a:r>
            <a:endParaRPr lang="en-GB" sz="2800" dirty="0"/>
          </a:p>
          <a:p>
            <a:r>
              <a:rPr lang="en-GB" sz="2800" dirty="0"/>
              <a:t>End of Process – </a:t>
            </a:r>
            <a:endParaRPr lang="en-GB" sz="2800" dirty="0" smtClean="0"/>
          </a:p>
          <a:p>
            <a:r>
              <a:rPr lang="en-GB" sz="2800" dirty="0" smtClean="0"/>
              <a:t>Everybody </a:t>
            </a:r>
            <a:r>
              <a:rPr lang="en-GB" sz="2800" dirty="0"/>
              <a:t>within a </a:t>
            </a:r>
            <a:r>
              <a:rPr lang="en-GB" sz="2800" dirty="0" smtClean="0"/>
              <a:t>921m radius of the school</a:t>
            </a:r>
          </a:p>
          <a:p>
            <a:r>
              <a:rPr lang="en-GB" sz="2800" dirty="0" smtClean="0"/>
              <a:t>Everybody within a 2.7km radius of the measure point</a:t>
            </a:r>
            <a:endParaRPr lang="en-GB" sz="2800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913727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784" y="1043533"/>
            <a:ext cx="8997950" cy="3671490"/>
          </a:xfrm>
        </p:spPr>
        <p:txBody>
          <a:bodyPr/>
          <a:lstStyle/>
          <a:p>
            <a:r>
              <a:rPr lang="en-GB" dirty="0" smtClean="0"/>
              <a:t>Not connected to any </a:t>
            </a:r>
            <a:r>
              <a:rPr lang="en-GB" dirty="0"/>
              <a:t>S</a:t>
            </a:r>
            <a:r>
              <a:rPr lang="en-GB" dirty="0" smtClean="0"/>
              <a:t>chool or Academy Trust</a:t>
            </a:r>
          </a:p>
          <a:p>
            <a:r>
              <a:rPr lang="en-GB" dirty="0" smtClean="0"/>
              <a:t>Coordinating role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Contact me at james.britton@bristol.gov.uk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63" y="2151063"/>
            <a:ext cx="62865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882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happened last year?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784" y="1260475"/>
            <a:ext cx="9649072" cy="5218113"/>
          </a:xfrm>
        </p:spPr>
        <p:txBody>
          <a:bodyPr/>
          <a:lstStyle/>
          <a:p>
            <a:r>
              <a:rPr lang="en-GB" sz="2800" dirty="0" smtClean="0">
                <a:solidFill>
                  <a:srgbClr val="FF0000"/>
                </a:solidFill>
              </a:rPr>
              <a:t>BCCS</a:t>
            </a:r>
          </a:p>
          <a:p>
            <a:r>
              <a:rPr lang="en-GB" sz="2800" dirty="0" smtClean="0"/>
              <a:t>Only 54 places left for random allocation</a:t>
            </a:r>
          </a:p>
          <a:p>
            <a:r>
              <a:rPr lang="en-GB" sz="2800" dirty="0" smtClean="0"/>
              <a:t>Over 1300 applications!</a:t>
            </a:r>
          </a:p>
          <a:p>
            <a:r>
              <a:rPr lang="en-GB" sz="2800" dirty="0" smtClean="0">
                <a:solidFill>
                  <a:srgbClr val="FF0000"/>
                </a:solidFill>
              </a:rPr>
              <a:t>CGS</a:t>
            </a:r>
            <a:endParaRPr lang="en-GB" sz="2800" dirty="0">
              <a:solidFill>
                <a:srgbClr val="FF0000"/>
              </a:solidFill>
            </a:endParaRPr>
          </a:p>
          <a:p>
            <a:r>
              <a:rPr lang="en-GB" sz="2800" dirty="0" smtClean="0"/>
              <a:t>Only 107 places left for random allocation</a:t>
            </a:r>
          </a:p>
          <a:p>
            <a:r>
              <a:rPr lang="en-GB" sz="2800" dirty="0" smtClean="0"/>
              <a:t>Over 800 applications!</a:t>
            </a:r>
          </a:p>
          <a:p>
            <a:r>
              <a:rPr lang="en-GB" dirty="0" smtClean="0"/>
              <a:t>28 fewer places this year.</a:t>
            </a:r>
          </a:p>
        </p:txBody>
      </p:sp>
    </p:spTree>
    <p:extLst>
      <p:ext uri="{BB962C8B-B14F-4D97-AF65-F5344CB8AC3E}">
        <p14:creationId xmlns:p14="http://schemas.microsoft.com/office/powerpoint/2010/main" val="24430025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happened last year?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784" y="1260475"/>
            <a:ext cx="9649072" cy="5218113"/>
          </a:xfrm>
        </p:spPr>
        <p:txBody>
          <a:bodyPr/>
          <a:lstStyle/>
          <a:p>
            <a:r>
              <a:rPr lang="en-GB" sz="2800" dirty="0" smtClean="0">
                <a:solidFill>
                  <a:srgbClr val="FF0000"/>
                </a:solidFill>
              </a:rPr>
              <a:t>Fairfield</a:t>
            </a:r>
          </a:p>
          <a:p>
            <a:r>
              <a:rPr lang="en-GB" sz="2800" dirty="0" smtClean="0"/>
              <a:t>1</a:t>
            </a:r>
            <a:r>
              <a:rPr lang="en-GB" sz="2800" baseline="30000" dirty="0" smtClean="0"/>
              <a:t>st</a:t>
            </a:r>
            <a:r>
              <a:rPr lang="en-GB" sz="2800" dirty="0" smtClean="0"/>
              <a:t> Round – Outside Area as far as 1.11km radius</a:t>
            </a:r>
          </a:p>
          <a:p>
            <a:r>
              <a:rPr lang="en-GB" sz="2800" dirty="0" smtClean="0"/>
              <a:t>End of Process – </a:t>
            </a:r>
            <a:r>
              <a:rPr lang="en-GB" sz="2800" dirty="0"/>
              <a:t>Outside Area as far as 927m radius</a:t>
            </a:r>
          </a:p>
          <a:p>
            <a:r>
              <a:rPr lang="en-GB" sz="2800" dirty="0" err="1" smtClean="0">
                <a:solidFill>
                  <a:srgbClr val="FF0000"/>
                </a:solidFill>
              </a:rPr>
              <a:t>StMRT</a:t>
            </a:r>
            <a:r>
              <a:rPr lang="en-GB" sz="2800" dirty="0" smtClean="0">
                <a:solidFill>
                  <a:srgbClr val="FF0000"/>
                </a:solidFill>
              </a:rPr>
              <a:t> &amp; St Bede’s</a:t>
            </a:r>
            <a:endParaRPr lang="en-GB" sz="2800" dirty="0">
              <a:solidFill>
                <a:srgbClr val="FF0000"/>
              </a:solidFill>
            </a:endParaRPr>
          </a:p>
          <a:p>
            <a:r>
              <a:rPr lang="en-GB" sz="2800" dirty="0" smtClean="0"/>
              <a:t>Talk to School</a:t>
            </a:r>
            <a:endParaRPr lang="en-GB" sz="2800" dirty="0"/>
          </a:p>
          <a:p>
            <a:r>
              <a:rPr lang="en-GB" sz="2800" dirty="0" smtClean="0">
                <a:solidFill>
                  <a:srgbClr val="FF0000"/>
                </a:solidFill>
              </a:rPr>
              <a:t>Orchard &amp; Oasis </a:t>
            </a:r>
            <a:r>
              <a:rPr lang="en-GB" sz="2800" dirty="0" err="1" smtClean="0">
                <a:solidFill>
                  <a:srgbClr val="FF0000"/>
                </a:solidFill>
              </a:rPr>
              <a:t>Brightstowe</a:t>
            </a:r>
            <a:endParaRPr lang="en-GB" sz="2800" dirty="0" smtClean="0">
              <a:solidFill>
                <a:srgbClr val="FF0000"/>
              </a:solidFill>
            </a:endParaRPr>
          </a:p>
          <a:p>
            <a:r>
              <a:rPr lang="en-GB" sz="2800" dirty="0" smtClean="0"/>
              <a:t>Both breached to take extra pupils</a:t>
            </a:r>
          </a:p>
          <a:p>
            <a:r>
              <a:rPr lang="en-GB" sz="2800" dirty="0" smtClean="0"/>
              <a:t>Both were having to turn away pupils come the end</a:t>
            </a:r>
            <a:endParaRPr lang="en-GB" sz="2800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5981927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Where did last year’s </a:t>
            </a:r>
            <a:br>
              <a:rPr lang="en-GB" sz="3200" dirty="0" smtClean="0"/>
            </a:br>
            <a:r>
              <a:rPr lang="en-GB" sz="3200" dirty="0" smtClean="0"/>
              <a:t>Yr. 6 </a:t>
            </a:r>
            <a:r>
              <a:rPr lang="en-GB" sz="3200" dirty="0" smtClean="0"/>
              <a:t>St John’s </a:t>
            </a:r>
            <a:r>
              <a:rPr lang="en-GB" sz="3200" dirty="0" smtClean="0"/>
              <a:t>pupils end up going?</a:t>
            </a:r>
            <a:endParaRPr lang="en-GB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6842486"/>
              </p:ext>
            </p:extLst>
          </p:nvPr>
        </p:nvGraphicFramePr>
        <p:xfrm>
          <a:off x="539750" y="1260475"/>
          <a:ext cx="8997950" cy="5218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400352" y="6588149"/>
            <a:ext cx="2952328" cy="242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/>
              <a:t>Independent School Offers – Not included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39233191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Myths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“I am only putting down one preference and then they will have to give it to me”</a:t>
            </a:r>
          </a:p>
          <a:p>
            <a:r>
              <a:rPr lang="en-GB" sz="2800" dirty="0" smtClean="0"/>
              <a:t>I don’t need to apply as I have a sibling already there</a:t>
            </a:r>
          </a:p>
          <a:p>
            <a:r>
              <a:rPr lang="en-GB" sz="2800" dirty="0" smtClean="0"/>
              <a:t>St Mary </a:t>
            </a:r>
            <a:r>
              <a:rPr lang="en-GB" sz="2800" dirty="0" err="1" smtClean="0"/>
              <a:t>Redcliffe</a:t>
            </a:r>
            <a:r>
              <a:rPr lang="en-GB" sz="2800" dirty="0" smtClean="0"/>
              <a:t> &amp; Temple  know I want a place as I have filled in a ‘Faith Form’</a:t>
            </a:r>
          </a:p>
          <a:p>
            <a:r>
              <a:rPr lang="en-GB" sz="2800" dirty="0" smtClean="0"/>
              <a:t>My Primary School is a feeder for Redland Green</a:t>
            </a:r>
          </a:p>
          <a:p>
            <a:r>
              <a:rPr lang="en-GB" sz="2800" dirty="0" smtClean="0"/>
              <a:t>The Council holds back places for people moving into the area</a:t>
            </a:r>
          </a:p>
          <a:p>
            <a:r>
              <a:rPr lang="en-GB" sz="2800" dirty="0" smtClean="0"/>
              <a:t>My child has dyslexia so gets priority</a:t>
            </a:r>
          </a:p>
        </p:txBody>
      </p:sp>
    </p:spTree>
    <p:extLst>
      <p:ext uri="{BB962C8B-B14F-4D97-AF65-F5344CB8AC3E}">
        <p14:creationId xmlns:p14="http://schemas.microsoft.com/office/powerpoint/2010/main" val="228808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Box 1"/>
          <p:cNvSpPr txBox="1">
            <a:spLocks noChangeArrowheads="1"/>
          </p:cNvSpPr>
          <p:nvPr/>
        </p:nvSpPr>
        <p:spPr bwMode="auto">
          <a:xfrm>
            <a:off x="1655763" y="2051050"/>
            <a:ext cx="6408737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/>
            <a:r>
              <a:rPr lang="en-GB" altLang="en-US" sz="4800"/>
              <a:t>Any questions?</a:t>
            </a:r>
          </a:p>
        </p:txBody>
      </p:sp>
      <p:sp>
        <p:nvSpPr>
          <p:cNvPr id="58371" name="TextBox 2"/>
          <p:cNvSpPr txBox="1">
            <a:spLocks noChangeArrowheads="1"/>
          </p:cNvSpPr>
          <p:nvPr/>
        </p:nvSpPr>
        <p:spPr bwMode="auto">
          <a:xfrm>
            <a:off x="719138" y="4356100"/>
            <a:ext cx="6553200" cy="1809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r>
              <a:rPr lang="en-GB" altLang="en-US" sz="2400" b="1" u="sng" dirty="0" smtClean="0"/>
              <a:t>Contacts</a:t>
            </a:r>
          </a:p>
          <a:p>
            <a:pPr eaLnBrk="1"/>
            <a:endParaRPr lang="en-GB" altLang="en-US" sz="2400" b="1" u="sng" dirty="0"/>
          </a:p>
          <a:p>
            <a:pPr eaLnBrk="1"/>
            <a:r>
              <a:rPr lang="en-GB" altLang="en-US" sz="2400" b="1" dirty="0" smtClean="0"/>
              <a:t>JIM</a:t>
            </a:r>
            <a:endParaRPr lang="en-GB" altLang="en-US" sz="2400" b="1" dirty="0"/>
          </a:p>
          <a:p>
            <a:pPr eaLnBrk="1"/>
            <a:endParaRPr lang="en-GB" altLang="en-US" sz="2400" dirty="0"/>
          </a:p>
          <a:p>
            <a:pPr eaLnBrk="1"/>
            <a:r>
              <a:rPr lang="en-GB" altLang="en-US" sz="2400" dirty="0" smtClean="0"/>
              <a:t> james.britton@bristol.gov.uk</a:t>
            </a:r>
            <a:endParaRPr lang="en-GB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Points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You cannot apply until 12</a:t>
            </a:r>
            <a:r>
              <a:rPr lang="en-GB" baseline="30000" dirty="0" smtClean="0"/>
              <a:t>th</a:t>
            </a:r>
            <a:r>
              <a:rPr lang="en-GB" dirty="0" smtClean="0"/>
              <a:t> Sept 2019.</a:t>
            </a:r>
          </a:p>
          <a:p>
            <a:r>
              <a:rPr lang="en-GB" dirty="0" smtClean="0"/>
              <a:t>Apply on time before midnight 31</a:t>
            </a:r>
            <a:r>
              <a:rPr lang="en-GB" baseline="30000" dirty="0" smtClean="0"/>
              <a:t>st</a:t>
            </a:r>
            <a:r>
              <a:rPr lang="en-GB" dirty="0" smtClean="0"/>
              <a:t> Oct 2019</a:t>
            </a:r>
          </a:p>
          <a:p>
            <a:r>
              <a:rPr lang="en-GB" dirty="0" smtClean="0"/>
              <a:t>Read the Admission Criteria</a:t>
            </a:r>
          </a:p>
          <a:p>
            <a:r>
              <a:rPr lang="en-GB" dirty="0" smtClean="0"/>
              <a:t>Check if you need to complete a SIF</a:t>
            </a:r>
          </a:p>
          <a:p>
            <a:r>
              <a:rPr lang="en-GB" dirty="0" smtClean="0"/>
              <a:t>Check if you need to attend a test</a:t>
            </a:r>
          </a:p>
          <a:p>
            <a:r>
              <a:rPr lang="en-GB" dirty="0" smtClean="0"/>
              <a:t>Use all 3 preferences if you can</a:t>
            </a:r>
          </a:p>
          <a:p>
            <a:r>
              <a:rPr lang="en-GB" dirty="0" smtClean="0"/>
              <a:t>Use the tools on the BCC website</a:t>
            </a:r>
          </a:p>
          <a:p>
            <a:r>
              <a:rPr lang="en-GB" dirty="0" smtClean="0"/>
              <a:t>Contact Jim if you have any questions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363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Admissions Criteria – How they decide who gets the places 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776" y="1475581"/>
            <a:ext cx="9577064" cy="5218113"/>
          </a:xfrm>
        </p:spPr>
        <p:txBody>
          <a:bodyPr/>
          <a:lstStyle/>
          <a:p>
            <a:r>
              <a:rPr lang="en-GB" dirty="0" smtClean="0"/>
              <a:t>Academies, Faith Schools etc. can set their own Admissions Criteria</a:t>
            </a:r>
          </a:p>
          <a:p>
            <a:r>
              <a:rPr lang="en-GB" dirty="0" smtClean="0"/>
              <a:t>Some use Catchment Areas</a:t>
            </a:r>
          </a:p>
          <a:p>
            <a:r>
              <a:rPr lang="en-GB" dirty="0" smtClean="0"/>
              <a:t>Some prioritise FSM recipients</a:t>
            </a:r>
          </a:p>
          <a:p>
            <a:r>
              <a:rPr lang="en-GB" dirty="0" smtClean="0"/>
              <a:t>Some have Social/Medical grounds</a:t>
            </a:r>
          </a:p>
          <a:p>
            <a:r>
              <a:rPr lang="en-GB" dirty="0" smtClean="0"/>
              <a:t>Others have faith criteria</a:t>
            </a:r>
          </a:p>
          <a:p>
            <a:r>
              <a:rPr lang="en-GB" dirty="0" smtClean="0"/>
              <a:t>Some use random allocation</a:t>
            </a:r>
          </a:p>
        </p:txBody>
      </p:sp>
    </p:spTree>
    <p:extLst>
      <p:ext uri="{BB962C8B-B14F-4D97-AF65-F5344CB8AC3E}">
        <p14:creationId xmlns:p14="http://schemas.microsoft.com/office/powerpoint/2010/main" val="118843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krishk.com/wp-content/uploads/2011/10/adoption-network-law-center.jpg"/>
          <p:cNvPicPr>
            <a:picLocks noChangeAspect="1" noChangeArrowheads="1"/>
          </p:cNvPicPr>
          <p:nvPr/>
        </p:nvPicPr>
        <p:blipFill>
          <a:blip r:embed="rId3">
            <a:lum brigh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116013"/>
            <a:ext cx="8766175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GB" dirty="0" smtClean="0"/>
              <a:t>1. Children in care or previously in care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650" y="1258888"/>
            <a:ext cx="8997950" cy="5113337"/>
          </a:xfrm>
        </p:spPr>
        <p:txBody>
          <a:bodyPr/>
          <a:lstStyle/>
          <a:p>
            <a:r>
              <a:rPr lang="en-GB" altLang="en-US" smtClean="0"/>
              <a:t>Children in care co-ordinated by LA</a:t>
            </a:r>
          </a:p>
          <a:p>
            <a:r>
              <a:rPr lang="en-GB" altLang="en-US" smtClean="0"/>
              <a:t>Definition of previously in care: </a:t>
            </a:r>
          </a:p>
          <a:p>
            <a:pPr>
              <a:buFont typeface="Wingdings" pitchFamily="2" charset="2"/>
              <a:buNone/>
            </a:pPr>
            <a:r>
              <a:rPr lang="en-GB" altLang="en-US" smtClean="0"/>
              <a:t>	‘Children who were looked after but ceased to be so because they were adopted (or became subject to a residence order or special guardianship order)’</a:t>
            </a:r>
          </a:p>
          <a:p>
            <a:pPr>
              <a:buFont typeface="Wingdings" pitchFamily="2" charset="2"/>
              <a:buNone/>
            </a:pPr>
            <a:endParaRPr lang="en-GB" altLang="en-US" smtClean="0"/>
          </a:p>
          <a:p>
            <a:endParaRPr lang="en-GB" altLang="en-US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futurity.org/wp-content/uploads/2010/03/siblings_autism_1.jpg"/>
          <p:cNvPicPr>
            <a:picLocks noChangeAspect="1" noChangeArrowheads="1"/>
          </p:cNvPicPr>
          <p:nvPr/>
        </p:nvPicPr>
        <p:blipFill>
          <a:blip r:embed="rId3">
            <a:lum bright="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1403350"/>
            <a:ext cx="8478838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2. Siblings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38" y="2351088"/>
            <a:ext cx="9072562" cy="352425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GB" dirty="0" smtClean="0"/>
              <a:t>Brother, sister, half brother or sister, step brother or sister or child of parent/carer’s partner where the child for whom the place is sought is living in the same family unit at the same address as that sibling.</a:t>
            </a:r>
          </a:p>
          <a:p>
            <a:pPr>
              <a:buFont typeface="Wingdings" pitchFamily="2" charset="2"/>
              <a:buNone/>
              <a:defRPr/>
            </a:pPr>
            <a:endParaRPr lang="en-GB" dirty="0" smtClean="0"/>
          </a:p>
          <a:p>
            <a:pPr>
              <a:defRPr/>
            </a:pPr>
            <a:r>
              <a:rPr lang="en-GB" dirty="0" smtClean="0"/>
              <a:t>Only applies when the sibling is in attendance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3. Geography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808" y="1475581"/>
            <a:ext cx="8997950" cy="4232275"/>
          </a:xfrm>
        </p:spPr>
        <p:txBody>
          <a:bodyPr/>
          <a:lstStyle/>
          <a:p>
            <a:r>
              <a:rPr lang="en-GB" altLang="en-US" dirty="0" smtClean="0"/>
              <a:t>APAs, Parish Boundaries</a:t>
            </a:r>
          </a:p>
          <a:p>
            <a:r>
              <a:rPr lang="en-GB" altLang="en-US" dirty="0" smtClean="0"/>
              <a:t>Home to school distance</a:t>
            </a:r>
          </a:p>
          <a:p>
            <a:r>
              <a:rPr lang="en-GB" altLang="en-US" dirty="0" smtClean="0"/>
              <a:t>As the crow flies</a:t>
            </a:r>
          </a:p>
          <a:p>
            <a:r>
              <a:rPr lang="en-GB" altLang="en-US" dirty="0" smtClean="0"/>
              <a:t>Home address is where the child spends the majority of the time</a:t>
            </a:r>
          </a:p>
          <a:p>
            <a:r>
              <a:rPr lang="en-GB" altLang="en-US" dirty="0" smtClean="0"/>
              <a:t>May need to request evidence </a:t>
            </a:r>
            <a:r>
              <a:rPr lang="en-GB" altLang="en-US" dirty="0" err="1" smtClean="0"/>
              <a:t>eg</a:t>
            </a:r>
            <a:r>
              <a:rPr lang="en-GB" altLang="en-US" dirty="0" smtClean="0"/>
              <a:t>. tenancy agreement or letter from solicitor</a:t>
            </a:r>
          </a:p>
          <a:p>
            <a:endParaRPr lang="en-GB" altLang="en-US" dirty="0"/>
          </a:p>
          <a:p>
            <a:r>
              <a:rPr lang="en-GB" altLang="en-US" dirty="0" smtClean="0">
                <a:solidFill>
                  <a:srgbClr val="FF0000"/>
                </a:solidFill>
              </a:rPr>
              <a:t>Consequences of using a false address</a:t>
            </a:r>
          </a:p>
          <a:p>
            <a:pPr>
              <a:buFont typeface="Wingdings" pitchFamily="2" charset="2"/>
              <a:buNone/>
            </a:pPr>
            <a:endParaRPr lang="en-GB" altLang="en-US" dirty="0" smtClean="0"/>
          </a:p>
          <a:p>
            <a:pPr>
              <a:buFont typeface="Wingdings" pitchFamily="2" charset="2"/>
              <a:buNone/>
            </a:pPr>
            <a:endParaRPr lang="en-GB" altLang="en-US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928" y="1043533"/>
            <a:ext cx="5763996" cy="484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39912" y="251445"/>
            <a:ext cx="7272808" cy="66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Admissions Priority Areas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91840" y="6084093"/>
            <a:ext cx="7200800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hlinkClick r:id="rId3"/>
              </a:rPr>
              <a:t>Use the My Neighbourhoods Tool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15013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LPG Points &amp; Distance Calculation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040" y="1032265"/>
            <a:ext cx="4822339" cy="541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sz="40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sz="40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3661</TotalTime>
  <Words>1006</Words>
  <Application>Microsoft Office PowerPoint</Application>
  <PresentationFormat>Custom</PresentationFormat>
  <Paragraphs>133</Paragraphs>
  <Slides>24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Default Design</vt:lpstr>
      <vt:lpstr>Transfer to Secondary School Process and useful information</vt:lpstr>
      <vt:lpstr>Introduction</vt:lpstr>
      <vt:lpstr>Key Points</vt:lpstr>
      <vt:lpstr>Admissions Criteria – How they decide who gets the places </vt:lpstr>
      <vt:lpstr>1. Children in care or previously in care </vt:lpstr>
      <vt:lpstr>2. Siblings</vt:lpstr>
      <vt:lpstr>3. Geography</vt:lpstr>
      <vt:lpstr>PowerPoint Presentation</vt:lpstr>
      <vt:lpstr>LPG Points &amp; Distance Calculation</vt:lpstr>
      <vt:lpstr>Case Study</vt:lpstr>
      <vt:lpstr>Scenario 1 – Just one preference</vt:lpstr>
      <vt:lpstr>Scenario 1 - Outcome</vt:lpstr>
      <vt:lpstr>Scenario 2 – Three Preferences</vt:lpstr>
      <vt:lpstr>Scenario 2 - Outcome</vt:lpstr>
      <vt:lpstr>Rounds of Allocation</vt:lpstr>
      <vt:lpstr>Waiting List or Appeal?</vt:lpstr>
      <vt:lpstr>What Happened Last Year?</vt:lpstr>
      <vt:lpstr>What happened last year?</vt:lpstr>
      <vt:lpstr>What happened last year?</vt:lpstr>
      <vt:lpstr>What happened last year?</vt:lpstr>
      <vt:lpstr>What happened last year?</vt:lpstr>
      <vt:lpstr>Where did last year’s  Yr. 6 St John’s pupils end up going?</vt:lpstr>
      <vt:lpstr>Myths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</dc:title>
  <dc:creator>Mike Wheeler</dc:creator>
  <dc:description>BCC Presentation Template
v2.0, 16MAR07
Desktop Efficiency Team</dc:description>
  <cp:lastModifiedBy>James Britton</cp:lastModifiedBy>
  <cp:revision>146</cp:revision>
  <cp:lastPrinted>2017-09-22T13:50:54Z</cp:lastPrinted>
  <dcterms:modified xsi:type="dcterms:W3CDTF">2019-09-09T13:05:05Z</dcterms:modified>
</cp:coreProperties>
</file>