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6" r:id="rId2"/>
    <p:sldId id="258" r:id="rId3"/>
    <p:sldId id="262" r:id="rId4"/>
    <p:sldId id="263" r:id="rId5"/>
    <p:sldId id="275" r:id="rId6"/>
    <p:sldId id="267" r:id="rId7"/>
    <p:sldId id="273" r:id="rId8"/>
    <p:sldId id="274" r:id="rId9"/>
    <p:sldId id="276" r:id="rId10"/>
    <p:sldId id="268" r:id="rId11"/>
    <p:sldId id="280" r:id="rId12"/>
    <p:sldId id="260" r:id="rId13"/>
    <p:sldId id="264" r:id="rId14"/>
    <p:sldId id="278" r:id="rId15"/>
    <p:sldId id="257" r:id="rId16"/>
    <p:sldId id="259" r:id="rId17"/>
    <p:sldId id="269" r:id="rId18"/>
    <p:sldId id="271" r:id="rId19"/>
    <p:sldId id="279" r:id="rId20"/>
    <p:sldId id="270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89" autoAdjust="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F7FC2-EFB1-4030-8EE5-DC941A26621B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50879-2A5C-4B59-A20D-F8C7F86378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89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Just a little taste of the challenges that</a:t>
            </a:r>
            <a:r>
              <a:rPr lang="en-GB" baseline="0" dirty="0" smtClean="0"/>
              <a:t> </a:t>
            </a:r>
            <a:r>
              <a:rPr lang="en-GB" baseline="0" smtClean="0"/>
              <a:t>spelling presents!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50879-2A5C-4B59-A20D-F8C7F863783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94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50879-2A5C-4B59-A20D-F8C7F863783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106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To support</a:t>
            </a:r>
            <a:r>
              <a:rPr lang="en-GB" baseline="0" dirty="0" smtClean="0"/>
              <a:t> children with spelling the children are taught to put dots and dashes on the words to show the sounds in the word.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50879-2A5C-4B59-A20D-F8C7F863783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814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50879-2A5C-4B59-A20D-F8C7F863783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973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When getting</a:t>
            </a:r>
            <a:r>
              <a:rPr lang="en-GB" baseline="0" dirty="0" smtClean="0"/>
              <a:t> children to spell , make sure they sound out the word and have a go at using their  phonics. We praise effort at correct phonics but would correct misspelt words.   Complex speed sounds charts  are on the tables for use when they are writing.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50879-2A5C-4B59-A20D-F8C7F863783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814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999C-C195-44A6-ADB2-B15638D3214A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ACF5-BF1A-4EE9-8279-1963C7B7421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999C-C195-44A6-ADB2-B15638D3214A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ACF5-BF1A-4EE9-8279-1963C7B742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999C-C195-44A6-ADB2-B15638D3214A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ACF5-BF1A-4EE9-8279-1963C7B742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999C-C195-44A6-ADB2-B15638D3214A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ACF5-BF1A-4EE9-8279-1963C7B742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999C-C195-44A6-ADB2-B15638D3214A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ACF5-BF1A-4EE9-8279-1963C7B7421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999C-C195-44A6-ADB2-B15638D3214A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ACF5-BF1A-4EE9-8279-1963C7B742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999C-C195-44A6-ADB2-B15638D3214A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ACF5-BF1A-4EE9-8279-1963C7B742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999C-C195-44A6-ADB2-B15638D3214A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ACF5-BF1A-4EE9-8279-1963C7B742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999C-C195-44A6-ADB2-B15638D3214A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ACF5-BF1A-4EE9-8279-1963C7B742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999C-C195-44A6-ADB2-B15638D3214A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ACF5-BF1A-4EE9-8279-1963C7B742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999C-C195-44A6-ADB2-B15638D3214A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13ACF5-BF1A-4EE9-8279-1963C7B7421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44999C-C195-44A6-ADB2-B15638D3214A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13ACF5-BF1A-4EE9-8279-1963C7B7421D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9156" y="5399727"/>
            <a:ext cx="2268252" cy="1070674"/>
          </a:xfrm>
        </p:spPr>
        <p:txBody>
          <a:bodyPr>
            <a:normAutofit fontScale="90000"/>
          </a:bodyPr>
          <a:lstStyle/>
          <a:p>
            <a:r>
              <a:rPr lang="en-GB" sz="8000" dirty="0" err="1" smtClean="0"/>
              <a:t>ghoti</a:t>
            </a:r>
            <a:endParaRPr lang="en-GB" sz="8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07604" y="476672"/>
            <a:ext cx="7560840" cy="216024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67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dirty="0" smtClean="0"/>
              <a:t>Welcome to the St John’s Spelling Curriculum Session</a:t>
            </a:r>
            <a:endParaRPr lang="en-GB" sz="8000" dirty="0"/>
          </a:p>
        </p:txBody>
      </p:sp>
      <p:sp>
        <p:nvSpPr>
          <p:cNvPr id="5" name="Rectangle 4"/>
          <p:cNvSpPr/>
          <p:nvPr/>
        </p:nvSpPr>
        <p:spPr>
          <a:xfrm>
            <a:off x="3779912" y="4365104"/>
            <a:ext cx="4608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i="1" dirty="0" smtClean="0"/>
              <a:t>What does this say? </a:t>
            </a:r>
            <a:endParaRPr lang="en-GB" sz="4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49080"/>
            <a:ext cx="2376264" cy="2321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67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RED</a:t>
            </a:r>
            <a:r>
              <a:rPr lang="en-GB" dirty="0" smtClean="0">
                <a:solidFill>
                  <a:srgbClr val="FFC000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and</a:t>
            </a:r>
            <a:r>
              <a:rPr lang="en-GB" dirty="0" smtClean="0">
                <a:solidFill>
                  <a:srgbClr val="FFC000"/>
                </a:solidFill>
              </a:rPr>
              <a:t> </a:t>
            </a:r>
            <a:r>
              <a:rPr lang="en-GB" dirty="0" smtClean="0">
                <a:solidFill>
                  <a:srgbClr val="0070C0"/>
                </a:solidFill>
              </a:rPr>
              <a:t>BLUE</a:t>
            </a:r>
            <a:r>
              <a:rPr lang="en-GB" dirty="0" smtClean="0">
                <a:solidFill>
                  <a:srgbClr val="FFC000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GROUPS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Follow Oxford Owl Read Write Inc.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RED</a:t>
            </a:r>
            <a:r>
              <a:rPr lang="en-GB" dirty="0" smtClean="0"/>
              <a:t> group – consolidating Year 2 patterns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BLUE </a:t>
            </a:r>
            <a:r>
              <a:rPr lang="en-GB" dirty="0" smtClean="0"/>
              <a:t>group – learning Year 3/4 patterns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07744"/>
            <a:ext cx="5040560" cy="2325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906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0689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SPEED SPELL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VIDEO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87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340" y="260648"/>
            <a:ext cx="8229600" cy="1143000"/>
          </a:xfrm>
        </p:spPr>
        <p:txBody>
          <a:bodyPr/>
          <a:lstStyle/>
          <a:p>
            <a:r>
              <a:rPr lang="en-GB" dirty="0" smtClean="0"/>
              <a:t>Dots and dashes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987" y="1556792"/>
            <a:ext cx="8229600" cy="4389120"/>
          </a:xfrm>
        </p:spPr>
        <p:txBody>
          <a:bodyPr/>
          <a:lstStyle/>
          <a:p>
            <a:r>
              <a:rPr lang="en-GB" b="1" dirty="0" smtClean="0"/>
              <a:t>These are the same as sound buttons which your children will have used in KS1. </a:t>
            </a:r>
          </a:p>
          <a:p>
            <a:r>
              <a:rPr lang="en-GB" b="1" dirty="0" smtClean="0"/>
              <a:t>A </a:t>
            </a:r>
            <a:r>
              <a:rPr lang="en-GB" b="1" u="sng" dirty="0" smtClean="0"/>
              <a:t>digraph</a:t>
            </a:r>
            <a:r>
              <a:rPr lang="en-GB" b="1" dirty="0" smtClean="0"/>
              <a:t> is two letters making one sound and shown with a line underneath. </a:t>
            </a:r>
          </a:p>
          <a:p>
            <a:r>
              <a:rPr lang="en-GB" b="1" dirty="0" smtClean="0"/>
              <a:t>A </a:t>
            </a:r>
            <a:r>
              <a:rPr lang="en-GB" b="1" u="sng" dirty="0" err="1" smtClean="0"/>
              <a:t>trigraph</a:t>
            </a:r>
            <a:r>
              <a:rPr lang="en-GB" b="1" dirty="0" smtClean="0"/>
              <a:t> is three letters making one sound  and is also shown with a line underneath all 3 letters. </a:t>
            </a:r>
          </a:p>
          <a:p>
            <a:r>
              <a:rPr lang="en-GB" b="1" dirty="0" smtClean="0"/>
              <a:t>Split digraphs a –e   o –e   </a:t>
            </a:r>
          </a:p>
          <a:p>
            <a:endParaRPr lang="en-GB" b="1" dirty="0"/>
          </a:p>
          <a:p>
            <a:pPr marL="0" indent="0">
              <a:buNone/>
            </a:pPr>
            <a:endParaRPr lang="en-GB" b="1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32288"/>
            <a:ext cx="1152128" cy="839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917" y="5532288"/>
            <a:ext cx="2356587" cy="805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647001"/>
            <a:ext cx="3349039" cy="1210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193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06"/>
          <a:stretch/>
        </p:blipFill>
        <p:spPr bwMode="auto">
          <a:xfrm>
            <a:off x="0" y="1028700"/>
            <a:ext cx="9277350" cy="920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0" y="3645024"/>
            <a:ext cx="9277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32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0" y="1828800"/>
            <a:ext cx="9277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0" y="4445124"/>
            <a:ext cx="9277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066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3417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Complex Speed Sound Chart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106688" cy="4389120"/>
          </a:xfrm>
        </p:spPr>
        <p:txBody>
          <a:bodyPr/>
          <a:lstStyle/>
          <a:p>
            <a:r>
              <a:rPr lang="en-GB" dirty="0" smtClean="0"/>
              <a:t>Can you use the complex speed sound chart to write this word in as many different ways as possible?</a:t>
            </a:r>
            <a:endParaRPr lang="en-GB" dirty="0"/>
          </a:p>
        </p:txBody>
      </p:sp>
      <p:sp>
        <p:nvSpPr>
          <p:cNvPr id="4" name="AutoShape 2" descr="Image result for clip art mou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Image result for clip art mou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653136"/>
            <a:ext cx="1259632" cy="124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omplex speed sound ch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00" y="1196752"/>
            <a:ext cx="3877000" cy="54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63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Did you get  these?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389120"/>
          </a:xfrm>
        </p:spPr>
        <p:txBody>
          <a:bodyPr/>
          <a:lstStyle/>
          <a:p>
            <a:r>
              <a:rPr lang="en-GB" b="1" dirty="0" err="1"/>
              <a:t>m</a:t>
            </a:r>
            <a:r>
              <a:rPr lang="en-GB" b="1" dirty="0" err="1" smtClean="0"/>
              <a:t>mouse</a:t>
            </a:r>
            <a:endParaRPr lang="en-GB" b="1" dirty="0" smtClean="0"/>
          </a:p>
          <a:p>
            <a:r>
              <a:rPr lang="en-GB" b="1" dirty="0" err="1" smtClean="0"/>
              <a:t>mbouse</a:t>
            </a:r>
            <a:endParaRPr lang="en-GB" b="1" dirty="0" smtClean="0"/>
          </a:p>
          <a:p>
            <a:r>
              <a:rPr lang="en-GB" b="1" dirty="0" err="1"/>
              <a:t>m</a:t>
            </a:r>
            <a:r>
              <a:rPr lang="en-GB" b="1" dirty="0" err="1" smtClean="0"/>
              <a:t>bowc</a:t>
            </a:r>
            <a:endParaRPr lang="en-GB" b="1" dirty="0" smtClean="0"/>
          </a:p>
          <a:p>
            <a:r>
              <a:rPr lang="en-GB" b="1" dirty="0" err="1" smtClean="0"/>
              <a:t>mbowce</a:t>
            </a:r>
            <a:endParaRPr lang="en-GB" b="1" dirty="0" smtClean="0"/>
          </a:p>
          <a:p>
            <a:r>
              <a:rPr lang="en-GB" b="1" dirty="0" err="1" smtClean="0"/>
              <a:t>mowse</a:t>
            </a:r>
            <a:endParaRPr lang="en-GB" b="1" dirty="0" smtClean="0"/>
          </a:p>
          <a:p>
            <a:r>
              <a:rPr lang="en-GB" b="1" dirty="0"/>
              <a:t>m</a:t>
            </a:r>
            <a:r>
              <a:rPr lang="en-GB" b="1" dirty="0" smtClean="0"/>
              <a:t>ouse</a:t>
            </a:r>
          </a:p>
          <a:p>
            <a:r>
              <a:rPr lang="en-GB" b="1" dirty="0" err="1" smtClean="0"/>
              <a:t>mous</a:t>
            </a:r>
            <a:endParaRPr lang="en-GB" b="1" dirty="0" smtClean="0"/>
          </a:p>
          <a:p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44079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068704" cy="659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35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9713"/>
            <a:ext cx="9210675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87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else do we support spellings?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76872"/>
            <a:ext cx="8229600" cy="3687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Interactive spelling display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PSDs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Dictionaries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Complex speed sound charts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36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fish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/>
          <a:lstStyle/>
          <a:p>
            <a:r>
              <a:rPr lang="en-GB" b="1" u="sng" dirty="0" err="1" smtClean="0"/>
              <a:t>gh</a:t>
            </a:r>
            <a:r>
              <a:rPr lang="en-GB" dirty="0" smtClean="0"/>
              <a:t> as in lau</a:t>
            </a:r>
            <a:r>
              <a:rPr lang="en-GB" b="1" u="sng" dirty="0" smtClean="0"/>
              <a:t>gh</a:t>
            </a:r>
            <a:r>
              <a:rPr lang="en-GB" dirty="0" smtClean="0"/>
              <a:t>  (‘</a:t>
            </a:r>
            <a:r>
              <a:rPr lang="en-GB" dirty="0" err="1" smtClean="0"/>
              <a:t>ff</a:t>
            </a:r>
            <a:r>
              <a:rPr lang="en-GB" dirty="0" smtClean="0"/>
              <a:t>’ sound)</a:t>
            </a:r>
          </a:p>
          <a:p>
            <a:r>
              <a:rPr lang="en-GB" b="1" u="sng" dirty="0" smtClean="0"/>
              <a:t>o</a:t>
            </a:r>
            <a:r>
              <a:rPr lang="en-GB" dirty="0" smtClean="0"/>
              <a:t> as in w</a:t>
            </a:r>
            <a:r>
              <a:rPr lang="en-GB" b="1" u="sng" dirty="0" smtClean="0"/>
              <a:t>o</a:t>
            </a:r>
            <a:r>
              <a:rPr lang="en-GB" dirty="0" smtClean="0"/>
              <a:t>men  (‘</a:t>
            </a:r>
            <a:r>
              <a:rPr lang="en-GB" dirty="0" err="1" smtClean="0"/>
              <a:t>i</a:t>
            </a:r>
            <a:r>
              <a:rPr lang="en-GB" dirty="0" smtClean="0"/>
              <a:t>’ sound).</a:t>
            </a:r>
          </a:p>
          <a:p>
            <a:r>
              <a:rPr lang="en-GB" b="1" u="sng" dirty="0" err="1" smtClean="0"/>
              <a:t>ti</a:t>
            </a:r>
            <a:r>
              <a:rPr lang="en-GB" dirty="0" smtClean="0"/>
              <a:t> as in sta</a:t>
            </a:r>
            <a:r>
              <a:rPr lang="en-GB" b="1" u="sng" dirty="0" smtClean="0"/>
              <a:t>ti</a:t>
            </a:r>
            <a:r>
              <a:rPr lang="en-GB" dirty="0" smtClean="0"/>
              <a:t>on (‘</a:t>
            </a:r>
            <a:r>
              <a:rPr lang="en-GB" dirty="0" err="1" smtClean="0"/>
              <a:t>sh</a:t>
            </a:r>
            <a:r>
              <a:rPr lang="en-GB" dirty="0" smtClean="0"/>
              <a:t>’ sound).  </a:t>
            </a:r>
          </a:p>
          <a:p>
            <a:endParaRPr lang="en-GB" dirty="0"/>
          </a:p>
        </p:txBody>
      </p:sp>
      <p:sp>
        <p:nvSpPr>
          <p:cNvPr id="4" name="AutoShape 2" descr="Image result for nem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nem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645024"/>
            <a:ext cx="2987774" cy="2416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34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can you help?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It’s all on the website!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Check for your child’s pattern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Encourage them to sound out their spellings – use a complex speed sound chart at home?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Try the alternative spelling strategies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6065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95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598700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do we structure our spelling lessons?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At the beginning of the Year, children were assessed on all Year 1 and 2 red words, Year 1 and 2 spelling patterns, and Year 3/4 spelling patterns. Based on this they were put into groups.</a:t>
            </a:r>
          </a:p>
          <a:p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On a Monday, the children are in spelling groups for 45 minutes and have a spelling input to introduce a new spelling pattern or red words. 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b="1" dirty="0" smtClean="0"/>
              <a:t>Phonics group </a:t>
            </a:r>
            <a:r>
              <a:rPr lang="en-GB" sz="1800" dirty="0" smtClean="0"/>
              <a:t>– focussing on securing sounds this group is predominantly EAL children who are new to English.</a:t>
            </a:r>
          </a:p>
          <a:p>
            <a:r>
              <a:rPr lang="en-GB" sz="1800" b="1" dirty="0" smtClean="0"/>
              <a:t>Yellow group </a:t>
            </a:r>
            <a:r>
              <a:rPr lang="en-GB" sz="1800" dirty="0" smtClean="0"/>
              <a:t>– focus on securing Year 1 and 2 red words, and Year 1 spelling patterns</a:t>
            </a:r>
          </a:p>
          <a:p>
            <a:r>
              <a:rPr lang="en-GB" sz="1800" b="1" dirty="0" smtClean="0"/>
              <a:t>Red group </a:t>
            </a:r>
            <a:r>
              <a:rPr lang="en-GB" sz="1800" dirty="0" smtClean="0"/>
              <a:t>– Year 2 spelling patterns</a:t>
            </a:r>
          </a:p>
          <a:p>
            <a:r>
              <a:rPr lang="en-GB" sz="1800" b="1" dirty="0" smtClean="0"/>
              <a:t>Blue group </a:t>
            </a:r>
            <a:r>
              <a:rPr lang="en-GB" sz="1800" dirty="0" smtClean="0"/>
              <a:t>– Year 3/4 spelling patterns</a:t>
            </a:r>
          </a:p>
          <a:p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The focus of each group is then practised throughout the week during 25 minute sessions to embed the pattern.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60398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YELLOW GROUP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528392"/>
          </a:xfrm>
        </p:spPr>
        <p:txBody>
          <a:bodyPr>
            <a:normAutofit/>
          </a:bodyPr>
          <a:lstStyle/>
          <a:p>
            <a:r>
              <a:rPr lang="en-GB" dirty="0" smtClean="0"/>
              <a:t>Terms 1 and 2 – Initially a Year 1  red  word focus with a new strategy introduced every couple of weeks</a:t>
            </a:r>
          </a:p>
          <a:p>
            <a:endParaRPr lang="en-GB" dirty="0" smtClean="0"/>
          </a:p>
          <a:p>
            <a:r>
              <a:rPr lang="en-GB" dirty="0" smtClean="0"/>
              <a:t>Putting the words into sentences to embed them into writing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Writing the words on each others backs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58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72" y="1935480"/>
            <a:ext cx="3466728" cy="438912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Making cards </a:t>
            </a:r>
            <a:r>
              <a:rPr lang="en-GB" dirty="0"/>
              <a:t>each </a:t>
            </a:r>
            <a:r>
              <a:rPr lang="en-GB" dirty="0" smtClean="0"/>
              <a:t>week, the children use their spelling words for this activity.</a:t>
            </a:r>
            <a:r>
              <a:rPr lang="en-GB" dirty="0"/>
              <a:t> 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" y="123447"/>
            <a:ext cx="4759449" cy="6675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620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***SPELLING STRATEGY 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1193"/>
            <a:ext cx="8352928" cy="5946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823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760146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763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6632"/>
            <a:ext cx="6480720" cy="6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59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YELLOW GROUP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Current focus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Year </a:t>
            </a:r>
            <a:r>
              <a:rPr lang="en-GB" dirty="0"/>
              <a:t>1 spelling </a:t>
            </a:r>
            <a:r>
              <a:rPr lang="en-GB" dirty="0" smtClean="0"/>
              <a:t>rules </a:t>
            </a:r>
            <a:r>
              <a:rPr lang="en-GB" dirty="0"/>
              <a:t>so far we have done </a:t>
            </a:r>
            <a:r>
              <a:rPr lang="en-GB" dirty="0" err="1"/>
              <a:t>ff,ss</a:t>
            </a:r>
            <a:r>
              <a:rPr lang="en-GB" dirty="0"/>
              <a:t>, </a:t>
            </a:r>
            <a:r>
              <a:rPr lang="en-GB" dirty="0" err="1"/>
              <a:t>ll</a:t>
            </a:r>
            <a:r>
              <a:rPr lang="en-GB" dirty="0"/>
              <a:t>,  </a:t>
            </a:r>
            <a:r>
              <a:rPr lang="en-GB" dirty="0" err="1"/>
              <a:t>ch</a:t>
            </a:r>
            <a:r>
              <a:rPr lang="en-GB" dirty="0"/>
              <a:t> sound as </a:t>
            </a:r>
            <a:r>
              <a:rPr lang="en-GB" dirty="0" err="1"/>
              <a:t>tch</a:t>
            </a:r>
            <a:r>
              <a:rPr lang="en-GB" dirty="0"/>
              <a:t>, words with more than one syllable. </a:t>
            </a:r>
            <a:endParaRPr lang="en-GB" dirty="0" smtClean="0"/>
          </a:p>
          <a:p>
            <a:r>
              <a:rPr lang="en-GB" dirty="0" smtClean="0"/>
              <a:t>Lots </a:t>
            </a:r>
            <a:r>
              <a:rPr lang="en-GB" dirty="0"/>
              <a:t>of this is games from </a:t>
            </a:r>
            <a:r>
              <a:rPr lang="en-GB" dirty="0" err="1"/>
              <a:t>Nessy</a:t>
            </a:r>
            <a:r>
              <a:rPr lang="en-GB" dirty="0"/>
              <a:t>. </a:t>
            </a:r>
          </a:p>
          <a:p>
            <a:r>
              <a:rPr lang="en-GB" dirty="0"/>
              <a:t>We will do one rule a week then move onto the Year 2 red </a:t>
            </a:r>
            <a:r>
              <a:rPr lang="en-GB" dirty="0" smtClean="0"/>
              <a:t>words.</a:t>
            </a: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18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280</TotalTime>
  <Words>535</Words>
  <Application>Microsoft Office PowerPoint</Application>
  <PresentationFormat>On-screen Show (4:3)</PresentationFormat>
  <Paragraphs>84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ghoti</vt:lpstr>
      <vt:lpstr>fish</vt:lpstr>
      <vt:lpstr>How do we structure our spelling lessons? </vt:lpstr>
      <vt:lpstr>YELLOW GROUP</vt:lpstr>
      <vt:lpstr>PowerPoint Presentation</vt:lpstr>
      <vt:lpstr>***SPELLING STRATEGY PICS</vt:lpstr>
      <vt:lpstr>PowerPoint Presentation</vt:lpstr>
      <vt:lpstr>PowerPoint Presentation</vt:lpstr>
      <vt:lpstr>YELLOW GROUP</vt:lpstr>
      <vt:lpstr>RED and BLUE GROUPS</vt:lpstr>
      <vt:lpstr>SPEED SPELL  VIDEO</vt:lpstr>
      <vt:lpstr>Dots and dashes  </vt:lpstr>
      <vt:lpstr>PowerPoint Presentation</vt:lpstr>
      <vt:lpstr>PowerPoint Presentation</vt:lpstr>
      <vt:lpstr>Complex Speed Sound Chart </vt:lpstr>
      <vt:lpstr>Did you get  these? </vt:lpstr>
      <vt:lpstr>PowerPoint Presentation</vt:lpstr>
      <vt:lpstr>PowerPoint Presentation</vt:lpstr>
      <vt:lpstr>How else do we support spellings?</vt:lpstr>
      <vt:lpstr>How can you help?</vt:lpstr>
      <vt:lpstr>PowerPoint Presentation</vt:lpstr>
    </vt:vector>
  </TitlesOfParts>
  <Company>SGS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ghoti</dc:title>
  <dc:creator>Anna Pearson</dc:creator>
  <cp:lastModifiedBy>Anna Pearson</cp:lastModifiedBy>
  <cp:revision>27</cp:revision>
  <dcterms:created xsi:type="dcterms:W3CDTF">2017-11-07T16:18:08Z</dcterms:created>
  <dcterms:modified xsi:type="dcterms:W3CDTF">2018-01-31T18:14:11Z</dcterms:modified>
</cp:coreProperties>
</file>