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7"/>
  </p:notesMasterIdLst>
  <p:sldIdLst>
    <p:sldId id="256" r:id="rId2"/>
    <p:sldId id="270" r:id="rId3"/>
    <p:sldId id="271" r:id="rId4"/>
    <p:sldId id="272" r:id="rId5"/>
    <p:sldId id="273" r:id="rId6"/>
    <p:sldId id="277" r:id="rId7"/>
    <p:sldId id="263" r:id="rId8"/>
    <p:sldId id="258" r:id="rId9"/>
    <p:sldId id="262" r:id="rId10"/>
    <p:sldId id="261" r:id="rId11"/>
    <p:sldId id="257" r:id="rId12"/>
    <p:sldId id="268" r:id="rId13"/>
    <p:sldId id="260" r:id="rId14"/>
    <p:sldId id="259" r:id="rId15"/>
    <p:sldId id="264" r:id="rId16"/>
    <p:sldId id="265" r:id="rId17"/>
    <p:sldId id="266" r:id="rId18"/>
    <p:sldId id="267" r:id="rId19"/>
    <p:sldId id="274" r:id="rId20"/>
    <p:sldId id="275" r:id="rId21"/>
    <p:sldId id="278" r:id="rId22"/>
    <p:sldId id="269" r:id="rId23"/>
    <p:sldId id="279" r:id="rId24"/>
    <p:sldId id="280"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EC0"/>
    <a:srgbClr val="FFFFCC"/>
    <a:srgbClr val="CCFF99"/>
    <a:srgbClr val="00FF99"/>
    <a:srgbClr val="CCFF33"/>
    <a:srgbClr val="0DA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37AB7-6F45-4C89-AB23-BCC8D0FE1BCF}" type="datetimeFigureOut">
              <a:rPr lang="en-GB" smtClean="0"/>
              <a:t>18/11/2019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9D548-4A9D-4C83-8B2A-88DDD46BC040}" type="slidenum">
              <a:rPr lang="en-GB" smtClean="0"/>
              <a:t>‹#›</a:t>
            </a:fld>
            <a:endParaRPr lang="en-GB"/>
          </a:p>
        </p:txBody>
      </p:sp>
    </p:spTree>
    <p:extLst>
      <p:ext uri="{BB962C8B-B14F-4D97-AF65-F5344CB8AC3E}">
        <p14:creationId xmlns:p14="http://schemas.microsoft.com/office/powerpoint/2010/main" val="402522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69D548-4A9D-4C83-8B2A-88DDD46BC040}" type="slidenum">
              <a:rPr lang="en-GB" smtClean="0"/>
              <a:t>8</a:t>
            </a:fld>
            <a:endParaRPr lang="en-GB"/>
          </a:p>
        </p:txBody>
      </p:sp>
    </p:spTree>
    <p:extLst>
      <p:ext uri="{BB962C8B-B14F-4D97-AF65-F5344CB8AC3E}">
        <p14:creationId xmlns:p14="http://schemas.microsoft.com/office/powerpoint/2010/main" val="64944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69D548-4A9D-4C83-8B2A-88DDD46BC040}" type="slidenum">
              <a:rPr lang="en-GB" smtClean="0"/>
              <a:t>11</a:t>
            </a:fld>
            <a:endParaRPr lang="en-GB"/>
          </a:p>
        </p:txBody>
      </p:sp>
    </p:spTree>
    <p:extLst>
      <p:ext uri="{BB962C8B-B14F-4D97-AF65-F5344CB8AC3E}">
        <p14:creationId xmlns:p14="http://schemas.microsoft.com/office/powerpoint/2010/main" val="227072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Sephina</a:t>
            </a:r>
            <a:r>
              <a:rPr lang="en-GB" baseline="0" dirty="0" smtClean="0"/>
              <a:t> will read letter</a:t>
            </a:r>
          </a:p>
          <a:p>
            <a:r>
              <a:rPr lang="en-GB" baseline="0" dirty="0" smtClean="0"/>
              <a:t>Anya : Mr </a:t>
            </a:r>
            <a:r>
              <a:rPr lang="en-GB" baseline="0" dirty="0" err="1" smtClean="0"/>
              <a:t>Hoye</a:t>
            </a:r>
            <a:r>
              <a:rPr lang="en-GB" baseline="0" dirty="0" smtClean="0"/>
              <a:t>, our Head teacher advised us to write to the dairy and we successfully stopped using plastic straws and cartons.</a:t>
            </a:r>
            <a:endParaRPr lang="en-GB" dirty="0"/>
          </a:p>
        </p:txBody>
      </p:sp>
      <p:sp>
        <p:nvSpPr>
          <p:cNvPr id="4" name="Slide Number Placeholder 3"/>
          <p:cNvSpPr>
            <a:spLocks noGrp="1"/>
          </p:cNvSpPr>
          <p:nvPr>
            <p:ph type="sldNum" sz="quarter" idx="10"/>
          </p:nvPr>
        </p:nvSpPr>
        <p:spPr/>
        <p:txBody>
          <a:bodyPr/>
          <a:lstStyle/>
          <a:p>
            <a:fld id="{8569D548-4A9D-4C83-8B2A-88DDD46BC040}" type="slidenum">
              <a:rPr lang="en-GB" smtClean="0"/>
              <a:t>12</a:t>
            </a:fld>
            <a:endParaRPr lang="en-GB"/>
          </a:p>
        </p:txBody>
      </p:sp>
    </p:spTree>
    <p:extLst>
      <p:ext uri="{BB962C8B-B14F-4D97-AF65-F5344CB8AC3E}">
        <p14:creationId xmlns:p14="http://schemas.microsoft.com/office/powerpoint/2010/main" val="127147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solidFill>
                  <a:srgbClr val="00B0F0"/>
                </a:solidFill>
              </a:rPr>
              <a:t>Kirpan</a:t>
            </a:r>
            <a:r>
              <a:rPr lang="en-GB" dirty="0" smtClean="0">
                <a:solidFill>
                  <a:srgbClr val="00B0F0"/>
                </a:solidFill>
              </a:rPr>
              <a:t> read</a:t>
            </a:r>
            <a:endParaRPr lang="en-GB" dirty="0">
              <a:solidFill>
                <a:srgbClr val="00B0F0"/>
              </a:solidFill>
            </a:endParaRPr>
          </a:p>
        </p:txBody>
      </p:sp>
      <p:sp>
        <p:nvSpPr>
          <p:cNvPr id="4" name="Slide Number Placeholder 3"/>
          <p:cNvSpPr>
            <a:spLocks noGrp="1"/>
          </p:cNvSpPr>
          <p:nvPr>
            <p:ph type="sldNum" sz="quarter" idx="10"/>
          </p:nvPr>
        </p:nvSpPr>
        <p:spPr/>
        <p:txBody>
          <a:bodyPr/>
          <a:lstStyle/>
          <a:p>
            <a:fld id="{8569D548-4A9D-4C83-8B2A-88DDD46BC040}" type="slidenum">
              <a:rPr lang="en-GB" smtClean="0"/>
              <a:t>13</a:t>
            </a:fld>
            <a:endParaRPr lang="en-GB"/>
          </a:p>
        </p:txBody>
      </p:sp>
    </p:spTree>
    <p:extLst>
      <p:ext uri="{BB962C8B-B14F-4D97-AF65-F5344CB8AC3E}">
        <p14:creationId xmlns:p14="http://schemas.microsoft.com/office/powerpoint/2010/main" val="19934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a:t>
            </a:r>
            <a:r>
              <a:rPr lang="en-GB" baseline="0" dirty="0" smtClean="0"/>
              <a:t> St. John’s  the eco team are encouraging children and staff to place their empty  crisp packets into boxes which we send back to the companies and we hope that they will recycle them.</a:t>
            </a:r>
            <a:endParaRPr lang="en-GB" dirty="0"/>
          </a:p>
        </p:txBody>
      </p:sp>
      <p:sp>
        <p:nvSpPr>
          <p:cNvPr id="4" name="Slide Number Placeholder 3"/>
          <p:cNvSpPr>
            <a:spLocks noGrp="1"/>
          </p:cNvSpPr>
          <p:nvPr>
            <p:ph type="sldNum" sz="quarter" idx="10"/>
          </p:nvPr>
        </p:nvSpPr>
        <p:spPr/>
        <p:txBody>
          <a:bodyPr/>
          <a:lstStyle/>
          <a:p>
            <a:fld id="{8569D548-4A9D-4C83-8B2A-88DDD46BC040}" type="slidenum">
              <a:rPr lang="en-GB" smtClean="0"/>
              <a:t>14</a:t>
            </a:fld>
            <a:endParaRPr lang="en-GB"/>
          </a:p>
        </p:txBody>
      </p:sp>
    </p:spTree>
    <p:extLst>
      <p:ext uri="{BB962C8B-B14F-4D97-AF65-F5344CB8AC3E}">
        <p14:creationId xmlns:p14="http://schemas.microsoft.com/office/powerpoint/2010/main" val="73963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aim to achieve , then ..</a:t>
            </a:r>
            <a:endParaRPr lang="en-GB" dirty="0"/>
          </a:p>
        </p:txBody>
      </p:sp>
      <p:sp>
        <p:nvSpPr>
          <p:cNvPr id="4" name="Slide Number Placeholder 3"/>
          <p:cNvSpPr>
            <a:spLocks noGrp="1"/>
          </p:cNvSpPr>
          <p:nvPr>
            <p:ph type="sldNum" sz="quarter" idx="10"/>
          </p:nvPr>
        </p:nvSpPr>
        <p:spPr/>
        <p:txBody>
          <a:bodyPr/>
          <a:lstStyle/>
          <a:p>
            <a:fld id="{8569D548-4A9D-4C83-8B2A-88DDD46BC040}" type="slidenum">
              <a:rPr lang="en-GB" smtClean="0"/>
              <a:t>18</a:t>
            </a:fld>
            <a:endParaRPr lang="en-GB"/>
          </a:p>
        </p:txBody>
      </p:sp>
    </p:spTree>
    <p:extLst>
      <p:ext uri="{BB962C8B-B14F-4D97-AF65-F5344CB8AC3E}">
        <p14:creationId xmlns:p14="http://schemas.microsoft.com/office/powerpoint/2010/main" val="243500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4195881-C0A8-4B59-8DDB-E3EEE45E43BB}" type="datetimeFigureOut">
              <a:rPr lang="en-GB" smtClean="0"/>
              <a:t>18/11/2019</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3DFEB96-115A-4CFC-AC46-556A5844A8B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195881-C0A8-4B59-8DDB-E3EEE45E43BB}"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FEB96-115A-4CFC-AC46-556A5844A8B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195881-C0A8-4B59-8DDB-E3EEE45E43BB}"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FEB96-115A-4CFC-AC46-556A5844A8B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195881-C0A8-4B59-8DDB-E3EEE45E43BB}"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FEB96-115A-4CFC-AC46-556A5844A8B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195881-C0A8-4B59-8DDB-E3EEE45E43BB}"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FEB96-115A-4CFC-AC46-556A5844A8B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195881-C0A8-4B59-8DDB-E3EEE45E43BB}"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FEB96-115A-4CFC-AC46-556A5844A8B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4195881-C0A8-4B59-8DDB-E3EEE45E43BB}" type="datetimeFigureOut">
              <a:rPr lang="en-GB" smtClean="0"/>
              <a:t>18/11/2019</a:t>
            </a:fld>
            <a:endParaRPr lang="en-GB"/>
          </a:p>
        </p:txBody>
      </p:sp>
      <p:sp>
        <p:nvSpPr>
          <p:cNvPr id="27" name="Slide Number Placeholder 26"/>
          <p:cNvSpPr>
            <a:spLocks noGrp="1"/>
          </p:cNvSpPr>
          <p:nvPr>
            <p:ph type="sldNum" sz="quarter" idx="11"/>
          </p:nvPr>
        </p:nvSpPr>
        <p:spPr/>
        <p:txBody>
          <a:bodyPr rtlCol="0"/>
          <a:lstStyle/>
          <a:p>
            <a:fld id="{33DFEB96-115A-4CFC-AC46-556A5844A8B8}"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4195881-C0A8-4B59-8DDB-E3EEE45E43BB}" type="datetimeFigureOut">
              <a:rPr lang="en-GB" smtClean="0"/>
              <a:t>18/11/2019</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33DFEB96-115A-4CFC-AC46-556A5844A8B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95881-C0A8-4B59-8DDB-E3EEE45E43BB}" type="datetimeFigureOut">
              <a:rPr lang="en-GB" smtClean="0"/>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DFEB96-115A-4CFC-AC46-556A5844A8B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195881-C0A8-4B59-8DDB-E3EEE45E43BB}"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FEB96-115A-4CFC-AC46-556A5844A8B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195881-C0A8-4B59-8DDB-E3EEE45E43BB}"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FEB96-115A-4CFC-AC46-556A5844A8B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4195881-C0A8-4B59-8DDB-E3EEE45E43BB}" type="datetimeFigureOut">
              <a:rPr lang="en-GB" smtClean="0"/>
              <a:t>18/11/2019</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3DFEB96-115A-4CFC-AC46-556A5844A8B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t>AGENTS OF CHANGE </a:t>
            </a:r>
            <a:endParaRPr lang="en-GB" b="1" u="sng" dirty="0"/>
          </a:p>
        </p:txBody>
      </p:sp>
      <p:sp>
        <p:nvSpPr>
          <p:cNvPr id="3" name="Subtitle 2"/>
          <p:cNvSpPr>
            <a:spLocks noGrp="1"/>
          </p:cNvSpPr>
          <p:nvPr>
            <p:ph type="subTitle" idx="1"/>
          </p:nvPr>
        </p:nvSpPr>
        <p:spPr/>
        <p:txBody>
          <a:bodyPr/>
          <a:lstStyle/>
          <a:p>
            <a:r>
              <a:rPr lang="en-GB" b="1" u="sng" dirty="0" smtClean="0">
                <a:solidFill>
                  <a:schemeClr val="accent1"/>
                </a:solidFill>
                <a:effectLst>
                  <a:outerShdw blurRad="38100" dist="38100" dir="2700000" algn="tl">
                    <a:srgbClr val="000000">
                      <a:alpha val="43137"/>
                    </a:srgbClr>
                  </a:outerShdw>
                </a:effectLst>
              </a:rPr>
              <a:t>ST. JOHN’S PRIMARY SCHOOL</a:t>
            </a:r>
            <a:endParaRPr lang="en-GB" b="1" u="sng" dirty="0">
              <a:solidFill>
                <a:schemeClr val="accent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781018"/>
            <a:ext cx="15732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72471"/>
            <a:ext cx="3005152" cy="234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3808">
            <a:off x="4388621" y="551340"/>
            <a:ext cx="2049948" cy="153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60851">
            <a:off x="7076897" y="1772106"/>
            <a:ext cx="1575618" cy="157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6165304"/>
            <a:ext cx="4536504" cy="461665"/>
          </a:xfrm>
          <a:prstGeom prst="rect">
            <a:avLst/>
          </a:prstGeom>
          <a:noFill/>
        </p:spPr>
        <p:txBody>
          <a:bodyPr wrap="square" rtlCol="0">
            <a:spAutoFit/>
          </a:bodyPr>
          <a:lstStyle/>
          <a:p>
            <a:r>
              <a:rPr lang="en-GB" sz="2400" b="1" dirty="0" smtClean="0">
                <a:solidFill>
                  <a:schemeClr val="accent1"/>
                </a:solidFill>
              </a:rPr>
              <a:t>Anya, </a:t>
            </a:r>
            <a:r>
              <a:rPr lang="en-GB" sz="2400" b="1" dirty="0" err="1" smtClean="0">
                <a:solidFill>
                  <a:schemeClr val="accent1"/>
                </a:solidFill>
              </a:rPr>
              <a:t>Sephina</a:t>
            </a:r>
            <a:r>
              <a:rPr lang="en-GB" sz="2400" b="1" dirty="0" smtClean="0">
                <a:solidFill>
                  <a:schemeClr val="accent1"/>
                </a:solidFill>
              </a:rPr>
              <a:t> and </a:t>
            </a:r>
            <a:r>
              <a:rPr lang="en-GB" sz="2400" b="1" dirty="0" err="1" smtClean="0">
                <a:solidFill>
                  <a:schemeClr val="accent1"/>
                </a:solidFill>
              </a:rPr>
              <a:t>Kirpan</a:t>
            </a:r>
            <a:r>
              <a:rPr lang="en-GB" sz="2400" b="1" dirty="0" smtClean="0">
                <a:solidFill>
                  <a:schemeClr val="accent1"/>
                </a:solidFill>
              </a:rPr>
              <a:t> </a:t>
            </a:r>
            <a:endParaRPr lang="en-GB" sz="2400" b="1" dirty="0">
              <a:solidFill>
                <a:schemeClr val="accent1"/>
              </a:solidFill>
            </a:endParaRPr>
          </a:p>
        </p:txBody>
      </p:sp>
      <p:pic>
        <p:nvPicPr>
          <p:cNvPr id="6" name="Picture 5"/>
          <p:cNvPicPr>
            <a:picLocks noChangeAspect="1"/>
          </p:cNvPicPr>
          <p:nvPr/>
        </p:nvPicPr>
        <p:blipFill>
          <a:blip r:embed="rId6"/>
          <a:stretch>
            <a:fillRect/>
          </a:stretch>
        </p:blipFill>
        <p:spPr>
          <a:xfrm rot="19825914">
            <a:off x="4787521" y="4018929"/>
            <a:ext cx="1579001" cy="2334970"/>
          </a:xfrm>
          <a:prstGeom prst="rect">
            <a:avLst/>
          </a:prstGeom>
        </p:spPr>
      </p:pic>
    </p:spTree>
    <p:extLst>
      <p:ext uri="{BB962C8B-B14F-4D97-AF65-F5344CB8AC3E}">
        <p14:creationId xmlns:p14="http://schemas.microsoft.com/office/powerpoint/2010/main" val="42007130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r>
              <a:rPr lang="en-GB" b="1" u="sng" dirty="0" smtClean="0"/>
              <a:t>WHY WE SHOULD REDUCE PLASTIC </a:t>
            </a:r>
            <a:endParaRPr lang="en-GB" b="1" u="sng" dirty="0"/>
          </a:p>
        </p:txBody>
      </p:sp>
      <p:sp>
        <p:nvSpPr>
          <p:cNvPr id="3" name="Content Placeholder 2"/>
          <p:cNvSpPr>
            <a:spLocks noGrp="1"/>
          </p:cNvSpPr>
          <p:nvPr>
            <p:ph idx="1"/>
          </p:nvPr>
        </p:nvSpPr>
        <p:spPr/>
        <p:txBody>
          <a:bodyPr>
            <a:noAutofit/>
          </a:bodyPr>
          <a:lstStyle/>
          <a:p>
            <a:pPr marL="624078" indent="-514350">
              <a:buAutoNum type="arabicParenR"/>
            </a:pPr>
            <a:r>
              <a:rPr lang="en-GB" sz="2400" dirty="0" smtClean="0">
                <a:solidFill>
                  <a:schemeClr val="tx2"/>
                </a:solidFill>
              </a:rPr>
              <a:t>Globally, it is estimated that over 100,000,000  marine animals are killed each year due to </a:t>
            </a:r>
            <a:r>
              <a:rPr lang="en-GB" sz="2400" b="1" dirty="0" smtClean="0">
                <a:solidFill>
                  <a:schemeClr val="tx2"/>
                </a:solidFill>
              </a:rPr>
              <a:t>plastic waste</a:t>
            </a:r>
            <a:r>
              <a:rPr lang="en-GB" sz="2400" dirty="0" smtClean="0">
                <a:solidFill>
                  <a:schemeClr val="tx2"/>
                </a:solidFill>
              </a:rPr>
              <a:t>.</a:t>
            </a:r>
          </a:p>
          <a:p>
            <a:pPr marL="624078" indent="-514350">
              <a:buAutoNum type="arabicParenR"/>
            </a:pPr>
            <a:r>
              <a:rPr lang="en-GB" sz="2400" dirty="0" smtClean="0">
                <a:solidFill>
                  <a:schemeClr val="tx2"/>
                </a:solidFill>
              </a:rPr>
              <a:t>According to a study from Plymouth University </a:t>
            </a:r>
            <a:r>
              <a:rPr lang="en-GB" sz="2400" b="1" dirty="0" smtClean="0">
                <a:solidFill>
                  <a:schemeClr val="tx2"/>
                </a:solidFill>
              </a:rPr>
              <a:t>plastic pollution</a:t>
            </a:r>
            <a:r>
              <a:rPr lang="en-GB" sz="2400" dirty="0" smtClean="0">
                <a:solidFill>
                  <a:schemeClr val="tx2"/>
                </a:solidFill>
              </a:rPr>
              <a:t> affects at least 700 marine species.</a:t>
            </a:r>
          </a:p>
          <a:p>
            <a:pPr marL="624078" indent="-514350">
              <a:buAutoNum type="arabicParenR"/>
            </a:pPr>
            <a:r>
              <a:rPr lang="en-GB" sz="2400" dirty="0" smtClean="0">
                <a:solidFill>
                  <a:schemeClr val="tx2"/>
                </a:solidFill>
              </a:rPr>
              <a:t>Up to  80% of ocean plastic pollution enters the ocean from land. At least 267 different species have been affected by </a:t>
            </a:r>
            <a:r>
              <a:rPr lang="en-GB" sz="2400" b="1" dirty="0" smtClean="0">
                <a:solidFill>
                  <a:schemeClr val="tx2"/>
                </a:solidFill>
              </a:rPr>
              <a:t>plastic pollution </a:t>
            </a:r>
            <a:r>
              <a:rPr lang="en-GB" sz="2400" dirty="0" smtClean="0">
                <a:solidFill>
                  <a:schemeClr val="tx2"/>
                </a:solidFill>
              </a:rPr>
              <a:t>in the ocean.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7420">
            <a:off x="7135345" y="5229200"/>
            <a:ext cx="1224136" cy="119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K:\School Council\AGENTS OF CHANGE\Litter N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013285"/>
            <a:ext cx="2664296" cy="16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63875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r>
              <a:rPr lang="en-GB" dirty="0" smtClean="0"/>
              <a:t>          </a:t>
            </a:r>
            <a:r>
              <a:rPr lang="en-GB" b="1" u="sng" dirty="0" smtClean="0">
                <a:effectLst>
                  <a:outerShdw blurRad="38100" dist="38100" dir="2700000" algn="tl">
                    <a:srgbClr val="000000">
                      <a:alpha val="43137"/>
                    </a:srgbClr>
                  </a:outerShdw>
                </a:effectLst>
              </a:rPr>
              <a:t>REDUCE PLASTIC USE</a:t>
            </a:r>
            <a:r>
              <a:rPr lang="en-GB" sz="4800" b="1" u="sng" dirty="0" smtClean="0">
                <a:effectLst>
                  <a:outerShdw blurRad="38100" dist="38100" dir="2700000" algn="tl">
                    <a:srgbClr val="000000">
                      <a:alpha val="43137"/>
                    </a:srgbClr>
                  </a:outerShdw>
                </a:effectLst>
              </a:rPr>
              <a:t> </a:t>
            </a:r>
            <a:endParaRPr lang="en-GB" sz="48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2060848"/>
            <a:ext cx="8229600" cy="4325112"/>
          </a:xfrm>
        </p:spPr>
        <p:txBody>
          <a:bodyPr>
            <a:normAutofit/>
          </a:bodyPr>
          <a:lstStyle/>
          <a:p>
            <a:pPr marL="109728" indent="0" algn="ctr">
              <a:buNone/>
            </a:pPr>
            <a:r>
              <a:rPr lang="en-GB" sz="4400" dirty="0" smtClean="0">
                <a:solidFill>
                  <a:schemeClr val="tx2"/>
                </a:solidFill>
              </a:rPr>
              <a:t>As a school our Reception children have stopped using plastic straws and containers and as a result of this, there are fewer plastic straws in landfill and our environment .</a:t>
            </a:r>
            <a:endParaRPr lang="en-GB" sz="4400"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8" y="764704"/>
            <a:ext cx="1926923" cy="128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407" y="740874"/>
            <a:ext cx="1966593" cy="130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78407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How Did we do This?</a:t>
            </a:r>
            <a:endParaRPr lang="en-GB" dirty="0"/>
          </a:p>
        </p:txBody>
      </p:sp>
      <p:sp>
        <p:nvSpPr>
          <p:cNvPr id="3" name="Content Placeholder 2"/>
          <p:cNvSpPr>
            <a:spLocks noGrp="1"/>
          </p:cNvSpPr>
          <p:nvPr>
            <p:ph idx="1"/>
          </p:nvPr>
        </p:nvSpPr>
        <p:spPr/>
        <p:txBody>
          <a:bodyPr/>
          <a:lstStyle/>
          <a:p>
            <a:pPr marL="109728" indent="0" algn="ctr">
              <a:buNone/>
            </a:pPr>
            <a:r>
              <a:rPr lang="en-GB" dirty="0" smtClean="0"/>
              <a:t>We wrote to our </a:t>
            </a:r>
            <a:r>
              <a:rPr lang="en-GB" dirty="0" err="1" smtClean="0"/>
              <a:t>Headteacher</a:t>
            </a:r>
            <a:endParaRPr lang="en-GB" dirty="0"/>
          </a:p>
        </p:txBody>
      </p:sp>
      <p:pic>
        <p:nvPicPr>
          <p:cNvPr id="2050" name="Picture 2" descr="K:\School Council\AGENTS OF CHANGE\letter to Mr hoye photo.jpg"/>
          <p:cNvPicPr>
            <a:picLocks noChangeAspect="1" noChangeArrowheads="1"/>
          </p:cNvPicPr>
          <p:nvPr/>
        </p:nvPicPr>
        <p:blipFill rotWithShape="1">
          <a:blip r:embed="rId3">
            <a:extLst>
              <a:ext uri="{28A0092B-C50C-407E-A947-70E740481C1C}">
                <a14:useLocalDpi xmlns:a14="http://schemas.microsoft.com/office/drawing/2010/main" val="0"/>
              </a:ext>
            </a:extLst>
          </a:blip>
          <a:srcRect l="2586" t="11652" r="5345" b="35632"/>
          <a:stretch/>
        </p:blipFill>
        <p:spPr bwMode="auto">
          <a:xfrm>
            <a:off x="251520" y="2772032"/>
            <a:ext cx="8530431" cy="366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2364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     </a:t>
            </a:r>
            <a:r>
              <a:rPr lang="en-GB" sz="2400" b="1" u="sng" dirty="0" smtClean="0">
                <a:effectLst>
                  <a:outerShdw blurRad="38100" dist="38100" dir="2700000" algn="tl">
                    <a:srgbClr val="000000">
                      <a:alpha val="43137"/>
                    </a:srgbClr>
                  </a:outerShdw>
                </a:effectLst>
              </a:rPr>
              <a:t>NO </a:t>
            </a:r>
            <a:r>
              <a:rPr lang="en-GB" sz="2400" b="1" u="sng" dirty="0">
                <a:effectLst>
                  <a:outerShdw blurRad="38100" dist="38100" dir="2700000" algn="tl">
                    <a:srgbClr val="000000">
                      <a:alpha val="43137"/>
                    </a:srgbClr>
                  </a:outerShdw>
                </a:effectLst>
              </a:rPr>
              <a:t>MORE </a:t>
            </a:r>
            <a:r>
              <a:rPr lang="en-GB" sz="2400" b="1" u="sng" dirty="0" smtClean="0">
                <a:effectLst>
                  <a:outerShdw blurRad="38100" dist="38100" dir="2700000" algn="tl">
                    <a:srgbClr val="000000">
                      <a:alpha val="43137"/>
                    </a:srgbClr>
                  </a:outerShdw>
                </a:effectLst>
              </a:rPr>
              <a:t>PLASTIC  </a:t>
            </a:r>
            <a:r>
              <a:rPr lang="en-GB" sz="2400" b="1" u="sng" dirty="0">
                <a:effectLst>
                  <a:outerShdw blurRad="38100" dist="38100" dir="2700000" algn="tl">
                    <a:srgbClr val="000000">
                      <a:alpha val="43137"/>
                    </a:srgbClr>
                  </a:outerShdw>
                </a:effectLst>
              </a:rPr>
              <a:t>MILK CARTONS AND </a:t>
            </a:r>
            <a:r>
              <a:rPr lang="en-GB" sz="2400" b="1" u="sng" dirty="0" smtClean="0">
                <a:effectLst>
                  <a:outerShdw blurRad="38100" dist="38100" dir="2700000" algn="tl">
                    <a:srgbClr val="000000">
                      <a:alpha val="43137"/>
                    </a:srgbClr>
                  </a:outerShdw>
                </a:effectLst>
              </a:rPr>
              <a:t>STRAWS!!!</a:t>
            </a:r>
            <a:endParaRPr lang="en-GB" sz="2400" b="1" u="sng"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2143"/>
            <a:ext cx="20478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4246" y="2193733"/>
            <a:ext cx="1639966" cy="166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172904"/>
            <a:ext cx="195738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5169" y="2791236"/>
            <a:ext cx="209073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2009775"/>
            <a:ext cx="171291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373216"/>
            <a:ext cx="9144000"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21859" y="3967162"/>
            <a:ext cx="4536504" cy="1015663"/>
          </a:xfrm>
          <a:prstGeom prst="rect">
            <a:avLst/>
          </a:prstGeom>
          <a:noFill/>
        </p:spPr>
        <p:txBody>
          <a:bodyPr wrap="square" rtlCol="0">
            <a:spAutoFit/>
          </a:bodyPr>
          <a:lstStyle/>
          <a:p>
            <a:pPr algn="ctr"/>
            <a:r>
              <a:rPr lang="en-GB" sz="2000" b="1" dirty="0" smtClean="0">
                <a:solidFill>
                  <a:schemeClr val="tx2"/>
                </a:solidFill>
              </a:rPr>
              <a:t>THE CHILDREN WASH UP      THEIR CUPS AND REUSE THEM EVERY DAY AT ST. JOHN’S.</a:t>
            </a:r>
            <a:endParaRPr lang="en-GB" sz="2000" b="1" dirty="0">
              <a:solidFill>
                <a:schemeClr val="tx2"/>
              </a:solidFill>
            </a:endParaRPr>
          </a:p>
        </p:txBody>
      </p:sp>
    </p:spTree>
    <p:extLst>
      <p:ext uri="{BB962C8B-B14F-4D97-AF65-F5344CB8AC3E}">
        <p14:creationId xmlns:p14="http://schemas.microsoft.com/office/powerpoint/2010/main" val="9208846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u="sng" dirty="0" smtClean="0"/>
              <a:t>CRISP PACKETS</a:t>
            </a:r>
            <a:endParaRPr lang="en-GB" b="1" u="sng"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480212" y="623605"/>
            <a:ext cx="2448272"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2" y="522920"/>
            <a:ext cx="2375845" cy="1425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2250398"/>
            <a:ext cx="216024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2558669" y="2302277"/>
            <a:ext cx="2679344" cy="28744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821428" y="2094979"/>
            <a:ext cx="2874456" cy="3065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a:xfrm>
            <a:off x="6732240" y="1827351"/>
            <a:ext cx="2088232" cy="1800200"/>
          </a:xfrm>
          <a:prstGeom prst="wedgeRoundRectCallout">
            <a:avLst>
              <a:gd name="adj1" fmla="val -89169"/>
              <a:gd name="adj2" fmla="val -753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16" name="TextBox 15"/>
          <p:cNvSpPr txBox="1"/>
          <p:nvPr/>
        </p:nvSpPr>
        <p:spPr>
          <a:xfrm>
            <a:off x="6732240" y="2250398"/>
            <a:ext cx="2016224" cy="954107"/>
          </a:xfrm>
          <a:prstGeom prst="rect">
            <a:avLst/>
          </a:prstGeom>
          <a:noFill/>
        </p:spPr>
        <p:txBody>
          <a:bodyPr wrap="square" rtlCol="0">
            <a:spAutoFit/>
          </a:bodyPr>
          <a:lstStyle/>
          <a:p>
            <a:pPr algn="ctr"/>
            <a:r>
              <a:rPr lang="en-GB" sz="2800" dirty="0" smtClean="0">
                <a:latin typeface="Arial Black" panose="020B0A04020102020204" pitchFamily="34" charset="0"/>
              </a:rPr>
              <a:t>SAY NO TO ME!!</a:t>
            </a:r>
            <a:endParaRPr lang="en-GB" sz="2800" dirty="0">
              <a:latin typeface="Arial Black" panose="020B0A0402010202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05063">
            <a:off x="183651" y="2481988"/>
            <a:ext cx="2214029" cy="1662022"/>
          </a:xfrm>
          <a:prstGeom prst="rect">
            <a:avLst/>
          </a:prstGeom>
          <a:ln>
            <a:noFill/>
          </a:ln>
          <a:effectLst>
            <a:outerShdw blurRad="292100" dist="139700" dir="2700000" algn="tl" rotWithShape="0">
              <a:srgbClr val="333333">
                <a:alpha val="65000"/>
              </a:srgbClr>
            </a:outerShdw>
          </a:effec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343" y="3920942"/>
            <a:ext cx="3038514" cy="251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96947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           </a:t>
            </a:r>
            <a:endParaRPr lang="en-GB" b="1" u="sng" dirty="0">
              <a:effectLst>
                <a:outerShdw blurRad="38100" dist="38100" dir="2700000" algn="tl">
                  <a:srgbClr val="000000">
                    <a:alpha val="43137"/>
                  </a:srgbClr>
                </a:outerShdw>
              </a:effectLst>
            </a:endParaRPr>
          </a:p>
        </p:txBody>
      </p:sp>
      <p:pic>
        <p:nvPicPr>
          <p:cNvPr id="14" name="Content Placeholder 1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20402410">
            <a:off x="5385926" y="1091669"/>
            <a:ext cx="2554699" cy="1908041"/>
          </a:xfrm>
          <a:prstGeom prst="rect">
            <a:avLst/>
          </a:prstGeom>
          <a:ln>
            <a:noFill/>
          </a:ln>
          <a:effectLst>
            <a:outerShdw blurRad="292100" dist="139700" dir="2700000" algn="tl" rotWithShape="0">
              <a:srgbClr val="333333">
                <a:alpha val="65000"/>
              </a:srgbClr>
            </a:outerShdw>
          </a:effectLst>
        </p:spPr>
      </p:pic>
      <p:pic>
        <p:nvPicPr>
          <p:cNvPr id="13" name="Content Placeholder 1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844006">
            <a:off x="760622" y="731409"/>
            <a:ext cx="2308905" cy="172446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09419">
            <a:off x="479840" y="3400537"/>
            <a:ext cx="3130636" cy="2338194"/>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4211960" y="3630194"/>
            <a:ext cx="4392488" cy="2677656"/>
          </a:xfrm>
          <a:prstGeom prst="rect">
            <a:avLst/>
          </a:prstGeom>
          <a:noFill/>
        </p:spPr>
        <p:txBody>
          <a:bodyPr wrap="square" rtlCol="0">
            <a:spAutoFit/>
          </a:bodyPr>
          <a:lstStyle/>
          <a:p>
            <a:pPr algn="ctr"/>
            <a:r>
              <a:rPr lang="en-GB" sz="2800" dirty="0" smtClean="0">
                <a:solidFill>
                  <a:schemeClr val="tx2"/>
                </a:solidFill>
              </a:rPr>
              <a:t>School  Council wrote letters and sent back our used crisp packets to the companies  to raise awareness about </a:t>
            </a:r>
            <a:r>
              <a:rPr lang="en-GB" sz="2800" b="1" dirty="0" smtClean="0">
                <a:solidFill>
                  <a:schemeClr val="tx2"/>
                </a:solidFill>
              </a:rPr>
              <a:t>Plastic Pollution.</a:t>
            </a:r>
            <a:endParaRPr lang="en-GB" sz="2800" dirty="0">
              <a:solidFill>
                <a:schemeClr val="tx2"/>
              </a:solidFill>
            </a:endParaRPr>
          </a:p>
        </p:txBody>
      </p:sp>
    </p:spTree>
    <p:extLst>
      <p:ext uri="{BB962C8B-B14F-4D97-AF65-F5344CB8AC3E}">
        <p14:creationId xmlns:p14="http://schemas.microsoft.com/office/powerpoint/2010/main" val="196631089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994048"/>
            <a:ext cx="8229600" cy="1066800"/>
          </a:xfrm>
        </p:spPr>
        <p:txBody>
          <a:bodyPr/>
          <a:lstStyle/>
          <a:p>
            <a:r>
              <a:rPr lang="en-GB" dirty="0" smtClean="0"/>
              <a:t>               </a:t>
            </a:r>
            <a:r>
              <a:rPr lang="en-GB" b="1" u="sng" dirty="0" smtClean="0">
                <a:effectLst>
                  <a:outerShdw blurRad="38100" dist="38100" dir="2700000" algn="tl">
                    <a:srgbClr val="000000">
                      <a:alpha val="43137"/>
                    </a:srgbClr>
                  </a:outerShdw>
                </a:effectLst>
              </a:rPr>
              <a:t>Ryman’s </a:t>
            </a:r>
            <a:r>
              <a:rPr lang="en-GB" b="1" u="sng" dirty="0">
                <a:effectLst>
                  <a:outerShdw blurRad="38100" dist="38100" dir="2700000" algn="tl">
                    <a:srgbClr val="000000">
                      <a:alpha val="43137"/>
                    </a:srgbClr>
                  </a:outerShdw>
                </a:effectLst>
              </a:rPr>
              <a:t>P</a:t>
            </a:r>
            <a:r>
              <a:rPr lang="en-GB" b="1" u="sng" dirty="0" smtClean="0">
                <a:effectLst>
                  <a:outerShdw blurRad="38100" dist="38100" dir="2700000" algn="tl">
                    <a:srgbClr val="000000">
                      <a:alpha val="43137"/>
                    </a:srgbClr>
                  </a:outerShdw>
                </a:effectLst>
              </a:rPr>
              <a:t>ens</a:t>
            </a:r>
            <a:endParaRPr lang="en-GB" b="1" u="sng" dirty="0">
              <a:effectLst>
                <a:outerShdw blurRad="38100" dist="38100" dir="2700000" algn="tl">
                  <a:srgbClr val="000000">
                    <a:alpha val="43137"/>
                  </a:srgbClr>
                </a:outerShdw>
              </a:effectLst>
            </a:endParaRPr>
          </a:p>
        </p:txBody>
      </p:sp>
      <p:pic>
        <p:nvPicPr>
          <p:cNvPr id="16" name="Content Placeholder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9" y="548680"/>
            <a:ext cx="1497136" cy="1512168"/>
          </a:xfrm>
          <a:noFill/>
        </p:spPr>
      </p:pic>
      <p:sp>
        <p:nvSpPr>
          <p:cNvPr id="21" name="TextBox 20"/>
          <p:cNvSpPr txBox="1"/>
          <p:nvPr/>
        </p:nvSpPr>
        <p:spPr>
          <a:xfrm>
            <a:off x="395536" y="2035176"/>
            <a:ext cx="8568952" cy="1815882"/>
          </a:xfrm>
          <a:prstGeom prst="rect">
            <a:avLst/>
          </a:prstGeom>
          <a:noFill/>
        </p:spPr>
        <p:txBody>
          <a:bodyPr wrap="square" rtlCol="0">
            <a:spAutoFit/>
          </a:bodyPr>
          <a:lstStyle/>
          <a:p>
            <a:pPr algn="ctr"/>
            <a:r>
              <a:rPr lang="en-GB" sz="2800" dirty="0" smtClean="0">
                <a:solidFill>
                  <a:schemeClr val="tx2"/>
                </a:solidFill>
              </a:rPr>
              <a:t>At our school every time one of our pens run out, we put them in one of the  blue boxes in our classrooms and  because of this, there are fewer plastic pens in the ocean and in animal’s stomachs.  </a:t>
            </a:r>
            <a:endParaRPr lang="en-GB" sz="2800" dirty="0">
              <a:solidFill>
                <a:schemeClr val="tx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1427">
            <a:off x="5063628" y="3910718"/>
            <a:ext cx="2252614" cy="277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7-Point Star 2"/>
          <p:cNvSpPr/>
          <p:nvPr/>
        </p:nvSpPr>
        <p:spPr>
          <a:xfrm>
            <a:off x="395536" y="3751228"/>
            <a:ext cx="3600400" cy="284612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Rymans pen  company have a great recycling attitude</a:t>
            </a:r>
            <a:endParaRPr lang="en-GB" dirty="0"/>
          </a:p>
        </p:txBody>
      </p:sp>
    </p:spTree>
    <p:extLst>
      <p:ext uri="{BB962C8B-B14F-4D97-AF65-F5344CB8AC3E}">
        <p14:creationId xmlns:p14="http://schemas.microsoft.com/office/powerpoint/2010/main" val="784232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Eco Day</a:t>
            </a:r>
            <a:br>
              <a:rPr lang="en-GB" dirty="0" smtClean="0"/>
            </a:br>
            <a:endParaRPr lang="en-GB" dirty="0"/>
          </a:p>
        </p:txBody>
      </p:sp>
      <p:pic>
        <p:nvPicPr>
          <p:cNvPr id="4" name="Content Placeholder 3"/>
          <p:cNvPicPr>
            <a:picLocks noGrp="1"/>
          </p:cNvPicPr>
          <p:nvPr>
            <p:ph idx="1"/>
          </p:nvPr>
        </p:nvPicPr>
        <p:blipFill>
          <a:blip r:embed="rId2"/>
          <a:stretch>
            <a:fillRect/>
          </a:stretch>
        </p:blipFill>
        <p:spPr>
          <a:xfrm>
            <a:off x="395536" y="1700808"/>
            <a:ext cx="4248472" cy="3384376"/>
          </a:xfrm>
          <a:prstGeom prst="rect">
            <a:avLst/>
          </a:prstGeom>
        </p:spPr>
      </p:pic>
      <p:sp>
        <p:nvSpPr>
          <p:cNvPr id="5" name="TextBox 4"/>
          <p:cNvSpPr txBox="1"/>
          <p:nvPr/>
        </p:nvSpPr>
        <p:spPr>
          <a:xfrm>
            <a:off x="395536" y="5517232"/>
            <a:ext cx="8208912" cy="1200329"/>
          </a:xfrm>
          <a:prstGeom prst="rect">
            <a:avLst/>
          </a:prstGeom>
          <a:noFill/>
        </p:spPr>
        <p:txBody>
          <a:bodyPr wrap="square" rtlCol="0">
            <a:spAutoFit/>
          </a:bodyPr>
          <a:lstStyle/>
          <a:p>
            <a:r>
              <a:rPr lang="en-GB" sz="2400" dirty="0" smtClean="0"/>
              <a:t>On eco day the children and adults dressed in green and brought  in a pound. We raised £365 which will be used for new litter picking equipment in school.</a:t>
            </a:r>
            <a:endParaRPr lang="en-GB" sz="2400" dirty="0"/>
          </a:p>
        </p:txBody>
      </p:sp>
      <p:pic>
        <p:nvPicPr>
          <p:cNvPr id="6" name="Picture 5"/>
          <p:cNvPicPr/>
          <p:nvPr/>
        </p:nvPicPr>
        <p:blipFill>
          <a:blip r:embed="rId3"/>
          <a:stretch>
            <a:fillRect/>
          </a:stretch>
        </p:blipFill>
        <p:spPr>
          <a:xfrm>
            <a:off x="5020948" y="1772817"/>
            <a:ext cx="3799524" cy="3240359"/>
          </a:xfrm>
          <a:prstGeom prst="rect">
            <a:avLst/>
          </a:prstGeom>
        </p:spPr>
      </p:pic>
    </p:spTree>
    <p:extLst>
      <p:ext uri="{BB962C8B-B14F-4D97-AF65-F5344CB8AC3E}">
        <p14:creationId xmlns:p14="http://schemas.microsoft.com/office/powerpoint/2010/main" val="1578139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0438"/>
            <a:ext cx="8229600" cy="1066800"/>
          </a:xfrm>
        </p:spPr>
        <p:txBody>
          <a:bodyPr/>
          <a:lstStyle/>
          <a:p>
            <a:pPr algn="ctr"/>
            <a:r>
              <a:rPr lang="en-GB" dirty="0" smtClean="0"/>
              <a:t>Award!!!</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960" y="3861048"/>
            <a:ext cx="3689184" cy="2448272"/>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08" y="836712"/>
            <a:ext cx="3096344" cy="19840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2158090"/>
            <a:ext cx="3024336" cy="1937924"/>
          </a:xfrm>
          <a:prstGeom prst="rect">
            <a:avLst/>
          </a:prstGeom>
        </p:spPr>
      </p:pic>
    </p:spTree>
    <p:extLst>
      <p:ext uri="{BB962C8B-B14F-4D97-AF65-F5344CB8AC3E}">
        <p14:creationId xmlns:p14="http://schemas.microsoft.com/office/powerpoint/2010/main" val="17126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Here are some of the great ideas we picked up from the other schools</a:t>
            </a:r>
            <a:endParaRPr lang="en-GB" dirty="0"/>
          </a:p>
        </p:txBody>
      </p:sp>
      <p:sp>
        <p:nvSpPr>
          <p:cNvPr id="3" name="Content Placeholder 2"/>
          <p:cNvSpPr>
            <a:spLocks noGrp="1"/>
          </p:cNvSpPr>
          <p:nvPr>
            <p:ph idx="1"/>
          </p:nvPr>
        </p:nvSpPr>
        <p:spPr/>
        <p:txBody>
          <a:bodyPr/>
          <a:lstStyle/>
          <a:p>
            <a:r>
              <a:rPr lang="en-GB" dirty="0" smtClean="0"/>
              <a:t>Meat free Mondays!</a:t>
            </a:r>
          </a:p>
          <a:p>
            <a:endParaRPr lang="en-GB" dirty="0"/>
          </a:p>
          <a:p>
            <a:endParaRPr lang="en-GB" dirty="0" smtClean="0"/>
          </a:p>
          <a:p>
            <a:r>
              <a:rPr lang="en-GB" dirty="0" smtClean="0"/>
              <a:t>Make and create something </a:t>
            </a:r>
          </a:p>
          <a:p>
            <a:pPr marL="109728" indent="0">
              <a:buNone/>
            </a:pPr>
            <a:r>
              <a:rPr lang="en-GB" dirty="0" smtClean="0"/>
              <a:t>with eco bricks </a:t>
            </a:r>
            <a:endParaRPr lang="en-GB" dirty="0"/>
          </a:p>
        </p:txBody>
      </p:sp>
      <p:pic>
        <p:nvPicPr>
          <p:cNvPr id="4" name="Picture 3"/>
          <p:cNvPicPr>
            <a:picLocks noChangeAspect="1"/>
          </p:cNvPicPr>
          <p:nvPr/>
        </p:nvPicPr>
        <p:blipFill>
          <a:blip r:embed="rId2"/>
          <a:stretch>
            <a:fillRect/>
          </a:stretch>
        </p:blipFill>
        <p:spPr>
          <a:xfrm>
            <a:off x="8025196" y="290916"/>
            <a:ext cx="926063" cy="1121860"/>
          </a:xfrm>
          <a:prstGeom prst="rect">
            <a:avLst/>
          </a:prstGeom>
        </p:spPr>
      </p:pic>
      <p:pic>
        <p:nvPicPr>
          <p:cNvPr id="5" name="Picture 4"/>
          <p:cNvPicPr>
            <a:picLocks noChangeAspect="1"/>
          </p:cNvPicPr>
          <p:nvPr/>
        </p:nvPicPr>
        <p:blipFill>
          <a:blip r:embed="rId3"/>
          <a:stretch>
            <a:fillRect/>
          </a:stretch>
        </p:blipFill>
        <p:spPr>
          <a:xfrm>
            <a:off x="5741243" y="2273610"/>
            <a:ext cx="2143125" cy="2143125"/>
          </a:xfrm>
          <a:prstGeom prst="rect">
            <a:avLst/>
          </a:prstGeom>
        </p:spPr>
      </p:pic>
      <p:pic>
        <p:nvPicPr>
          <p:cNvPr id="6" name="Picture 5"/>
          <p:cNvPicPr>
            <a:picLocks noChangeAspect="1"/>
          </p:cNvPicPr>
          <p:nvPr/>
        </p:nvPicPr>
        <p:blipFill>
          <a:blip r:embed="rId4"/>
          <a:stretch>
            <a:fillRect/>
          </a:stretch>
        </p:blipFill>
        <p:spPr>
          <a:xfrm>
            <a:off x="480166" y="4655843"/>
            <a:ext cx="2897435" cy="1958317"/>
          </a:xfrm>
          <a:prstGeom prst="rect">
            <a:avLst/>
          </a:prstGeom>
        </p:spPr>
      </p:pic>
      <p:pic>
        <p:nvPicPr>
          <p:cNvPr id="7" name="Picture 6"/>
          <p:cNvPicPr>
            <a:picLocks noChangeAspect="1"/>
          </p:cNvPicPr>
          <p:nvPr/>
        </p:nvPicPr>
        <p:blipFill>
          <a:blip r:embed="rId5"/>
          <a:stretch>
            <a:fillRect/>
          </a:stretch>
        </p:blipFill>
        <p:spPr>
          <a:xfrm>
            <a:off x="4499992" y="4772988"/>
            <a:ext cx="3513507" cy="1724025"/>
          </a:xfrm>
          <a:prstGeom prst="rect">
            <a:avLst/>
          </a:prstGeom>
        </p:spPr>
      </p:pic>
    </p:spTree>
    <p:extLst>
      <p:ext uri="{BB962C8B-B14F-4D97-AF65-F5344CB8AC3E}">
        <p14:creationId xmlns:p14="http://schemas.microsoft.com/office/powerpoint/2010/main" val="3984128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746"/>
            <a:ext cx="8229600" cy="1066800"/>
          </a:xfrm>
        </p:spPr>
        <p:txBody>
          <a:bodyPr>
            <a:normAutofit fontScale="90000"/>
          </a:bodyPr>
          <a:lstStyle/>
          <a:p>
            <a:pPr algn="ctr"/>
            <a:r>
              <a:rPr lang="en-GB" b="1" u="sng" dirty="0" smtClean="0">
                <a:effectLst>
                  <a:outerShdw blurRad="38100" dist="38100" dir="2700000" algn="tl">
                    <a:srgbClr val="000000">
                      <a:alpha val="43137"/>
                    </a:srgbClr>
                  </a:outerShdw>
                </a:effectLst>
              </a:rPr>
              <a:t>AGENTS OF CHANGE</a:t>
            </a:r>
            <a:br>
              <a:rPr lang="en-GB" b="1" u="sng" dirty="0" smtClean="0">
                <a:effectLst>
                  <a:outerShdw blurRad="38100" dist="38100" dir="2700000" algn="tl">
                    <a:srgbClr val="000000">
                      <a:alpha val="43137"/>
                    </a:srgbClr>
                  </a:outerShdw>
                </a:effectLst>
              </a:rPr>
            </a:br>
            <a:r>
              <a:rPr lang="en-GB" b="1" u="sng" dirty="0" smtClean="0">
                <a:effectLst>
                  <a:outerShdw blurRad="38100" dist="38100" dir="2700000" algn="tl">
                    <a:srgbClr val="000000">
                      <a:alpha val="43137"/>
                    </a:srgbClr>
                  </a:outerShdw>
                </a:effectLst>
              </a:rPr>
              <a:t>NW24 ECO PROJECT</a:t>
            </a:r>
            <a:br>
              <a:rPr lang="en-GB" b="1" u="sng" dirty="0" smtClean="0">
                <a:effectLst>
                  <a:outerShdw blurRad="38100" dist="38100" dir="2700000" algn="tl">
                    <a:srgbClr val="000000">
                      <a:alpha val="43137"/>
                    </a:srgbClr>
                  </a:outerShdw>
                </a:effectLst>
              </a:rPr>
            </a:br>
            <a:r>
              <a:rPr lang="en-GB" b="1" u="sng" dirty="0" smtClean="0">
                <a:effectLst>
                  <a:outerShdw blurRad="38100" dist="38100" dir="2700000" algn="tl">
                    <a:srgbClr val="000000">
                      <a:alpha val="43137"/>
                    </a:srgbClr>
                  </a:outerShdw>
                </a:effectLst>
              </a:rPr>
              <a:t>8 schools : One Mission!</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Cotham Secondary</a:t>
            </a:r>
          </a:p>
          <a:p>
            <a:r>
              <a:rPr lang="en-GB" dirty="0" err="1" smtClean="0"/>
              <a:t>Henleaze</a:t>
            </a:r>
            <a:r>
              <a:rPr lang="en-GB" dirty="0" smtClean="0"/>
              <a:t> Junior School</a:t>
            </a:r>
          </a:p>
          <a:p>
            <a:r>
              <a:rPr lang="en-GB" dirty="0" smtClean="0"/>
              <a:t>Westbury On </a:t>
            </a:r>
            <a:r>
              <a:rPr lang="en-GB" dirty="0" err="1" smtClean="0"/>
              <a:t>Trym</a:t>
            </a:r>
            <a:r>
              <a:rPr lang="en-GB" dirty="0" smtClean="0"/>
              <a:t> </a:t>
            </a:r>
          </a:p>
          <a:p>
            <a:r>
              <a:rPr lang="en-GB" dirty="0" smtClean="0"/>
              <a:t>Blaise</a:t>
            </a:r>
          </a:p>
          <a:p>
            <a:r>
              <a:rPr lang="en-GB" dirty="0" smtClean="0"/>
              <a:t>St </a:t>
            </a:r>
            <a:r>
              <a:rPr lang="en-GB" dirty="0" err="1" smtClean="0"/>
              <a:t>Bons</a:t>
            </a:r>
            <a:endParaRPr lang="en-GB" dirty="0" smtClean="0"/>
          </a:p>
          <a:p>
            <a:r>
              <a:rPr lang="en-GB" dirty="0" err="1" smtClean="0"/>
              <a:t>Horfield</a:t>
            </a:r>
            <a:endParaRPr lang="en-GB" dirty="0" smtClean="0"/>
          </a:p>
          <a:p>
            <a:r>
              <a:rPr lang="en-GB" dirty="0" smtClean="0"/>
              <a:t>Christchurch</a:t>
            </a:r>
          </a:p>
          <a:p>
            <a:pPr marL="109728" indent="0">
              <a:buNone/>
            </a:pPr>
            <a:r>
              <a:rPr lang="en-GB" dirty="0" smtClean="0"/>
              <a:t>And……….</a:t>
            </a:r>
            <a:endParaRPr lang="en-GB" dirty="0"/>
          </a:p>
          <a:p>
            <a:endParaRPr lang="en-GB" dirty="0" smtClean="0"/>
          </a:p>
        </p:txBody>
      </p:sp>
      <p:sp>
        <p:nvSpPr>
          <p:cNvPr id="4" name="Bevel 3"/>
          <p:cNvSpPr/>
          <p:nvPr/>
        </p:nvSpPr>
        <p:spPr>
          <a:xfrm>
            <a:off x="5220072" y="2852936"/>
            <a:ext cx="2952328" cy="309634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u="sng" dirty="0" smtClean="0">
                <a:effectLst>
                  <a:outerShdw blurRad="38100" dist="38100" dir="2700000" algn="tl">
                    <a:srgbClr val="000000">
                      <a:alpha val="43137"/>
                    </a:srgbClr>
                  </a:outerShdw>
                </a:effectLst>
              </a:rPr>
              <a:t>us</a:t>
            </a:r>
            <a:endParaRPr lang="en-GB" sz="9600" b="1" u="sng"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7281182" y="851363"/>
            <a:ext cx="1405618" cy="1699817"/>
          </a:xfrm>
          <a:prstGeom prst="rect">
            <a:avLst/>
          </a:prstGeom>
        </p:spPr>
      </p:pic>
    </p:spTree>
    <p:extLst>
      <p:ext uri="{BB962C8B-B14F-4D97-AF65-F5344CB8AC3E}">
        <p14:creationId xmlns:p14="http://schemas.microsoft.com/office/powerpoint/2010/main" val="765772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1000" fill="hold"/>
                                        <p:tgtEl>
                                          <p:spTgt spid="4"/>
                                        </p:tgtEl>
                                        <p:attrNameLst>
                                          <p:attrName>ppt_w</p:attrName>
                                        </p:attrNameLst>
                                      </p:cBhvr>
                                      <p:tavLst>
                                        <p:tav tm="0">
                                          <p:val>
                                            <p:fltVal val="0"/>
                                          </p:val>
                                        </p:tav>
                                        <p:tav tm="100000">
                                          <p:val>
                                            <p:strVal val="#ppt_w"/>
                                          </p:val>
                                        </p:tav>
                                      </p:tavLst>
                                    </p:anim>
                                    <p:anim calcmode="lin" valueType="num">
                                      <p:cBhvr>
                                        <p:cTn id="61" dur="1000" fill="hold"/>
                                        <p:tgtEl>
                                          <p:spTgt spid="4"/>
                                        </p:tgtEl>
                                        <p:attrNameLst>
                                          <p:attrName>ppt_h</p:attrName>
                                        </p:attrNameLst>
                                      </p:cBhvr>
                                      <p:tavLst>
                                        <p:tav tm="0">
                                          <p:val>
                                            <p:fltVal val="0"/>
                                          </p:val>
                                        </p:tav>
                                        <p:tav tm="100000">
                                          <p:val>
                                            <p:strVal val="#ppt_h"/>
                                          </p:val>
                                        </p:tav>
                                      </p:tavLst>
                                    </p:anim>
                                    <p:anim calcmode="lin" valueType="num">
                                      <p:cBhvr>
                                        <p:cTn id="62" dur="1000" fill="hold"/>
                                        <p:tgtEl>
                                          <p:spTgt spid="4"/>
                                        </p:tgtEl>
                                        <p:attrNameLst>
                                          <p:attrName>style.rotation</p:attrName>
                                        </p:attrNameLst>
                                      </p:cBhvr>
                                      <p:tavLst>
                                        <p:tav tm="0">
                                          <p:val>
                                            <p:fltVal val="90"/>
                                          </p:val>
                                        </p:tav>
                                        <p:tav tm="100000">
                                          <p:val>
                                            <p:fltVal val="0"/>
                                          </p:val>
                                        </p:tav>
                                      </p:tavLst>
                                    </p:anim>
                                    <p:animEffect transition="in" filter="fade">
                                      <p:cBhvr>
                                        <p:cTn id="6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Ideas</a:t>
            </a:r>
            <a:endParaRPr lang="en-GB" dirty="0"/>
          </a:p>
        </p:txBody>
      </p:sp>
      <p:sp>
        <p:nvSpPr>
          <p:cNvPr id="3" name="Content Placeholder 2"/>
          <p:cNvSpPr>
            <a:spLocks noGrp="1"/>
          </p:cNvSpPr>
          <p:nvPr>
            <p:ph idx="1"/>
          </p:nvPr>
        </p:nvSpPr>
        <p:spPr/>
        <p:txBody>
          <a:bodyPr/>
          <a:lstStyle/>
          <a:p>
            <a:r>
              <a:rPr lang="en-GB" dirty="0" smtClean="0"/>
              <a:t>Use glass milk bottles not plastic</a:t>
            </a:r>
            <a:endParaRPr lang="en-GB" dirty="0"/>
          </a:p>
        </p:txBody>
      </p:sp>
      <p:pic>
        <p:nvPicPr>
          <p:cNvPr id="4" name="Picture 3"/>
          <p:cNvPicPr>
            <a:picLocks noChangeAspect="1"/>
          </p:cNvPicPr>
          <p:nvPr/>
        </p:nvPicPr>
        <p:blipFill>
          <a:blip r:embed="rId2"/>
          <a:stretch>
            <a:fillRect/>
          </a:stretch>
        </p:blipFill>
        <p:spPr>
          <a:xfrm>
            <a:off x="488054" y="2996952"/>
            <a:ext cx="3384376" cy="2095128"/>
          </a:xfrm>
          <a:prstGeom prst="rect">
            <a:avLst/>
          </a:prstGeom>
        </p:spPr>
      </p:pic>
      <p:pic>
        <p:nvPicPr>
          <p:cNvPr id="5" name="Picture 4"/>
          <p:cNvPicPr>
            <a:picLocks noChangeAspect="1"/>
          </p:cNvPicPr>
          <p:nvPr/>
        </p:nvPicPr>
        <p:blipFill>
          <a:blip r:embed="rId3"/>
          <a:stretch>
            <a:fillRect/>
          </a:stretch>
        </p:blipFill>
        <p:spPr>
          <a:xfrm>
            <a:off x="5934075" y="2780928"/>
            <a:ext cx="2752725" cy="2736304"/>
          </a:xfrm>
          <a:prstGeom prst="rect">
            <a:avLst/>
          </a:prstGeom>
        </p:spPr>
      </p:pic>
      <p:pic>
        <p:nvPicPr>
          <p:cNvPr id="8" name="Picture 7"/>
          <p:cNvPicPr>
            <a:picLocks noChangeAspect="1"/>
          </p:cNvPicPr>
          <p:nvPr/>
        </p:nvPicPr>
        <p:blipFill>
          <a:blip r:embed="rId4"/>
          <a:stretch>
            <a:fillRect/>
          </a:stretch>
        </p:blipFill>
        <p:spPr>
          <a:xfrm>
            <a:off x="1403648" y="4875016"/>
            <a:ext cx="1955345" cy="1695714"/>
          </a:xfrm>
          <a:prstGeom prst="rect">
            <a:avLst/>
          </a:prstGeom>
        </p:spPr>
      </p:pic>
      <p:pic>
        <p:nvPicPr>
          <p:cNvPr id="9" name="Picture 8"/>
          <p:cNvPicPr>
            <a:picLocks noChangeAspect="1"/>
          </p:cNvPicPr>
          <p:nvPr/>
        </p:nvPicPr>
        <p:blipFill>
          <a:blip r:embed="rId5"/>
          <a:stretch>
            <a:fillRect/>
          </a:stretch>
        </p:blipFill>
        <p:spPr>
          <a:xfrm>
            <a:off x="6300192" y="5077679"/>
            <a:ext cx="2088231" cy="1386072"/>
          </a:xfrm>
          <a:prstGeom prst="rect">
            <a:avLst/>
          </a:prstGeom>
        </p:spPr>
      </p:pic>
    </p:spTree>
    <p:extLst>
      <p:ext uri="{BB962C8B-B14F-4D97-AF65-F5344CB8AC3E}">
        <p14:creationId xmlns:p14="http://schemas.microsoft.com/office/powerpoint/2010/main" val="365335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a:t>
            </a:r>
            <a:endParaRPr lang="en-GB" dirty="0"/>
          </a:p>
        </p:txBody>
      </p:sp>
      <p:sp>
        <p:nvSpPr>
          <p:cNvPr id="3" name="Content Placeholder 2"/>
          <p:cNvSpPr>
            <a:spLocks noGrp="1"/>
          </p:cNvSpPr>
          <p:nvPr>
            <p:ph idx="1"/>
          </p:nvPr>
        </p:nvSpPr>
        <p:spPr/>
        <p:txBody>
          <a:bodyPr/>
          <a:lstStyle/>
          <a:p>
            <a:r>
              <a:rPr lang="en-GB" dirty="0" smtClean="0"/>
              <a:t>Get a clothes recycling bank at school </a:t>
            </a:r>
            <a:endParaRPr lang="en-GB" dirty="0"/>
          </a:p>
        </p:txBody>
      </p:sp>
      <p:pic>
        <p:nvPicPr>
          <p:cNvPr id="4" name="Picture 3"/>
          <p:cNvPicPr>
            <a:picLocks noChangeAspect="1"/>
          </p:cNvPicPr>
          <p:nvPr/>
        </p:nvPicPr>
        <p:blipFill>
          <a:blip r:embed="rId2"/>
          <a:stretch>
            <a:fillRect/>
          </a:stretch>
        </p:blipFill>
        <p:spPr>
          <a:xfrm>
            <a:off x="1547664" y="2996952"/>
            <a:ext cx="5472608" cy="3289552"/>
          </a:xfrm>
          <a:prstGeom prst="rect">
            <a:avLst/>
          </a:prstGeom>
        </p:spPr>
      </p:pic>
    </p:spTree>
    <p:extLst>
      <p:ext uri="{BB962C8B-B14F-4D97-AF65-F5344CB8AC3E}">
        <p14:creationId xmlns:p14="http://schemas.microsoft.com/office/powerpoint/2010/main" val="26733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971600" y="836712"/>
            <a:ext cx="7416824" cy="5184576"/>
          </a:xfrm>
          <a:prstGeom prst="wedgeEllipseCallout">
            <a:avLst>
              <a:gd name="adj1" fmla="val -46553"/>
              <a:gd name="adj2" fmla="val 56114"/>
            </a:avLst>
          </a:prstGeom>
          <a:solidFill>
            <a:srgbClr val="D8EE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00B050"/>
                </a:solidFill>
              </a:rPr>
              <a:t>Thank you for listening!</a:t>
            </a:r>
          </a:p>
          <a:p>
            <a:pPr algn="ctr"/>
            <a:r>
              <a:rPr lang="en-GB" sz="4000" dirty="0" smtClean="0">
                <a:solidFill>
                  <a:srgbClr val="00B050"/>
                </a:solidFill>
              </a:rPr>
              <a:t>Any questions?</a:t>
            </a:r>
            <a:endParaRPr lang="en-GB" sz="4000" dirty="0">
              <a:solidFill>
                <a:srgbClr val="00B050"/>
              </a:solidFill>
            </a:endParaRPr>
          </a:p>
        </p:txBody>
      </p:sp>
      <p:pic>
        <p:nvPicPr>
          <p:cNvPr id="5" name="Picture 4"/>
          <p:cNvPicPr>
            <a:picLocks noChangeAspect="1"/>
          </p:cNvPicPr>
          <p:nvPr/>
        </p:nvPicPr>
        <p:blipFill>
          <a:blip r:embed="rId2"/>
          <a:stretch>
            <a:fillRect/>
          </a:stretch>
        </p:blipFill>
        <p:spPr>
          <a:xfrm>
            <a:off x="7452320" y="692696"/>
            <a:ext cx="1572904" cy="1902117"/>
          </a:xfrm>
          <a:prstGeom prst="rect">
            <a:avLst/>
          </a:prstGeom>
        </p:spPr>
      </p:pic>
      <p:pic>
        <p:nvPicPr>
          <p:cNvPr id="6" name="Picture 5"/>
          <p:cNvPicPr>
            <a:picLocks noChangeAspect="1"/>
          </p:cNvPicPr>
          <p:nvPr/>
        </p:nvPicPr>
        <p:blipFill>
          <a:blip r:embed="rId3"/>
          <a:stretch>
            <a:fillRect/>
          </a:stretch>
        </p:blipFill>
        <p:spPr>
          <a:xfrm>
            <a:off x="539552" y="814826"/>
            <a:ext cx="1831070" cy="225413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195" y="4869160"/>
            <a:ext cx="2762250" cy="1657350"/>
          </a:xfrm>
          <a:prstGeom prst="rect">
            <a:avLst/>
          </a:prstGeom>
        </p:spPr>
      </p:pic>
    </p:spTree>
    <p:extLst>
      <p:ext uri="{BB962C8B-B14F-4D97-AF65-F5344CB8AC3E}">
        <p14:creationId xmlns:p14="http://schemas.microsoft.com/office/powerpoint/2010/main" val="135852420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Let Us Pray</a:t>
            </a:r>
            <a:endParaRPr lang="en-GB" dirty="0"/>
          </a:p>
        </p:txBody>
      </p:sp>
      <p:pic>
        <p:nvPicPr>
          <p:cNvPr id="4" name="Content Placeholder 3"/>
          <p:cNvPicPr>
            <a:picLocks noGrp="1" noChangeAspect="1"/>
          </p:cNvPicPr>
          <p:nvPr>
            <p:ph idx="1"/>
          </p:nvPr>
        </p:nvPicPr>
        <p:blipFill>
          <a:blip r:embed="rId2"/>
          <a:stretch>
            <a:fillRect/>
          </a:stretch>
        </p:blipFill>
        <p:spPr>
          <a:xfrm>
            <a:off x="2555776" y="2420888"/>
            <a:ext cx="4703588" cy="4032448"/>
          </a:xfrm>
          <a:prstGeom prst="rect">
            <a:avLst/>
          </a:prstGeom>
        </p:spPr>
      </p:pic>
      <p:pic>
        <p:nvPicPr>
          <p:cNvPr id="5" name="Picture 4"/>
          <p:cNvPicPr>
            <a:picLocks noChangeAspect="1"/>
          </p:cNvPicPr>
          <p:nvPr/>
        </p:nvPicPr>
        <p:blipFill>
          <a:blip r:embed="rId3"/>
          <a:stretch>
            <a:fillRect/>
          </a:stretch>
        </p:blipFill>
        <p:spPr>
          <a:xfrm>
            <a:off x="7884368" y="764704"/>
            <a:ext cx="976254" cy="1161528"/>
          </a:xfrm>
          <a:prstGeom prst="rect">
            <a:avLst/>
          </a:prstGeom>
        </p:spPr>
      </p:pic>
    </p:spTree>
    <p:extLst>
      <p:ext uri="{BB962C8B-B14F-4D97-AF65-F5344CB8AC3E}">
        <p14:creationId xmlns:p14="http://schemas.microsoft.com/office/powerpoint/2010/main" val="124351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Sing!</a:t>
            </a:r>
            <a:endParaRPr lang="en-GB" dirty="0"/>
          </a:p>
        </p:txBody>
      </p:sp>
      <p:pic>
        <p:nvPicPr>
          <p:cNvPr id="4" name="Content Placeholder 3"/>
          <p:cNvPicPr>
            <a:picLocks noGrp="1" noChangeAspect="1"/>
          </p:cNvPicPr>
          <p:nvPr>
            <p:ph idx="1"/>
          </p:nvPr>
        </p:nvPicPr>
        <p:blipFill>
          <a:blip r:embed="rId2"/>
          <a:stretch>
            <a:fillRect/>
          </a:stretch>
        </p:blipFill>
        <p:spPr>
          <a:xfrm>
            <a:off x="251520" y="2249488"/>
            <a:ext cx="7200800" cy="4324350"/>
          </a:xfrm>
          <a:prstGeom prst="rect">
            <a:avLst/>
          </a:prstGeom>
        </p:spPr>
      </p:pic>
      <p:pic>
        <p:nvPicPr>
          <p:cNvPr id="5" name="Picture 4"/>
          <p:cNvPicPr>
            <a:picLocks noChangeAspect="1"/>
          </p:cNvPicPr>
          <p:nvPr/>
        </p:nvPicPr>
        <p:blipFill>
          <a:blip r:embed="rId3"/>
          <a:stretch>
            <a:fillRect/>
          </a:stretch>
        </p:blipFill>
        <p:spPr>
          <a:xfrm>
            <a:off x="8100392" y="589550"/>
            <a:ext cx="926672" cy="1121761"/>
          </a:xfrm>
          <a:prstGeom prst="rect">
            <a:avLst/>
          </a:prstGeom>
        </p:spPr>
      </p:pic>
    </p:spTree>
    <p:extLst>
      <p:ext uri="{BB962C8B-B14F-4D97-AF65-F5344CB8AC3E}">
        <p14:creationId xmlns:p14="http://schemas.microsoft.com/office/powerpoint/2010/main" val="1719243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764704"/>
            <a:ext cx="8640960" cy="5976664"/>
          </a:xfrm>
          <a:prstGeom prst="rect">
            <a:avLst/>
          </a:prstGeom>
        </p:spPr>
      </p:pic>
      <p:sp>
        <p:nvSpPr>
          <p:cNvPr id="3" name="TextBox 2"/>
          <p:cNvSpPr txBox="1"/>
          <p:nvPr/>
        </p:nvSpPr>
        <p:spPr>
          <a:xfrm>
            <a:off x="899592" y="4077072"/>
            <a:ext cx="4176464" cy="2246769"/>
          </a:xfrm>
          <a:prstGeom prst="rect">
            <a:avLst/>
          </a:prstGeom>
          <a:noFill/>
        </p:spPr>
        <p:txBody>
          <a:bodyPr wrap="square" rtlCol="0">
            <a:spAutoFit/>
          </a:bodyPr>
          <a:lstStyle/>
          <a:p>
            <a:r>
              <a:rPr lang="en-GB" sz="2800" dirty="0" smtClean="0"/>
              <a:t>By doing all we can to care for our wonderful planet and the living things in it.</a:t>
            </a:r>
          </a:p>
          <a:p>
            <a:r>
              <a:rPr lang="en-GB" sz="2800" dirty="0" smtClean="0">
                <a:solidFill>
                  <a:srgbClr val="00B050"/>
                </a:solidFill>
              </a:rPr>
              <a:t>Reduce, Reuse, </a:t>
            </a:r>
            <a:r>
              <a:rPr lang="en-GB" sz="2800" dirty="0" smtClean="0">
                <a:solidFill>
                  <a:srgbClr val="00B050"/>
                </a:solidFill>
              </a:rPr>
              <a:t>Recycle</a:t>
            </a:r>
            <a:r>
              <a:rPr lang="en-GB" sz="2800" dirty="0" smtClean="0">
                <a:solidFill>
                  <a:srgbClr val="00B050"/>
                </a:solidFill>
              </a:rPr>
              <a:t>!</a:t>
            </a:r>
            <a:endParaRPr lang="en-GB" sz="2800" dirty="0">
              <a:solidFill>
                <a:srgbClr val="00B050"/>
              </a:solidFill>
            </a:endParaRPr>
          </a:p>
        </p:txBody>
      </p:sp>
      <p:pic>
        <p:nvPicPr>
          <p:cNvPr id="4" name="Picture 3"/>
          <p:cNvPicPr>
            <a:picLocks noChangeAspect="1"/>
          </p:cNvPicPr>
          <p:nvPr/>
        </p:nvPicPr>
        <p:blipFill>
          <a:blip r:embed="rId3"/>
          <a:stretch>
            <a:fillRect/>
          </a:stretch>
        </p:blipFill>
        <p:spPr>
          <a:xfrm>
            <a:off x="5436095" y="3789041"/>
            <a:ext cx="3228933" cy="2642768"/>
          </a:xfrm>
          <a:prstGeom prst="rect">
            <a:avLst/>
          </a:prstGeom>
        </p:spPr>
      </p:pic>
    </p:spTree>
    <p:extLst>
      <p:ext uri="{BB962C8B-B14F-4D97-AF65-F5344CB8AC3E}">
        <p14:creationId xmlns:p14="http://schemas.microsoft.com/office/powerpoint/2010/main" val="209706485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effectLst>
                  <a:outerShdw blurRad="38100" dist="38100" dir="2700000" algn="tl">
                    <a:srgbClr val="000000">
                      <a:alpha val="43137"/>
                    </a:srgbClr>
                  </a:outerShdw>
                </a:effectLst>
              </a:rPr>
              <a:t>ABOUT THE PROJECT</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Schools chose 2 or 3 </a:t>
            </a:r>
            <a:r>
              <a:rPr lang="en-GB" dirty="0" smtClean="0"/>
              <a:t>representatives </a:t>
            </a:r>
            <a:r>
              <a:rPr lang="en-GB" dirty="0" smtClean="0"/>
              <a:t>from their schools. </a:t>
            </a:r>
          </a:p>
          <a:p>
            <a:pPr>
              <a:buFont typeface="Arial" panose="020B0604020202020204" pitchFamily="34" charset="0"/>
              <a:buChar char="•"/>
            </a:pPr>
            <a:r>
              <a:rPr lang="en-GB" dirty="0" smtClean="0"/>
              <a:t>Here are the reps from these schools</a:t>
            </a: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900" y="3763143"/>
            <a:ext cx="4510844" cy="2857053"/>
          </a:xfrm>
          <a:prstGeom prst="rect">
            <a:avLst/>
          </a:prstGeom>
        </p:spPr>
      </p:pic>
      <p:cxnSp>
        <p:nvCxnSpPr>
          <p:cNvPr id="6" name="Straight Arrow Connector 5"/>
          <p:cNvCxnSpPr/>
          <p:nvPr/>
        </p:nvCxnSpPr>
        <p:spPr>
          <a:xfrm>
            <a:off x="1295636" y="3933056"/>
            <a:ext cx="2376264" cy="694948"/>
          </a:xfrm>
          <a:prstGeom prst="straightConnector1">
            <a:avLst/>
          </a:prstGeom>
          <a:ln w="146050">
            <a:solidFill>
              <a:schemeClr val="accent1">
                <a:alpha val="57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9512" y="4280530"/>
            <a:ext cx="2304256" cy="1384995"/>
          </a:xfrm>
          <a:prstGeom prst="rect">
            <a:avLst/>
          </a:prstGeom>
          <a:noFill/>
        </p:spPr>
        <p:txBody>
          <a:bodyPr wrap="square" rtlCol="0">
            <a:spAutoFit/>
          </a:bodyPr>
          <a:lstStyle/>
          <a:p>
            <a:r>
              <a:rPr lang="en-GB" sz="2800" dirty="0" err="1" smtClean="0"/>
              <a:t>Kirpan</a:t>
            </a:r>
            <a:r>
              <a:rPr lang="en-GB" sz="2800" dirty="0" smtClean="0"/>
              <a:t>, </a:t>
            </a:r>
            <a:r>
              <a:rPr lang="en-GB" sz="2800" dirty="0" err="1" smtClean="0"/>
              <a:t>Sephina</a:t>
            </a:r>
            <a:r>
              <a:rPr lang="en-GB" sz="2800" dirty="0" smtClean="0"/>
              <a:t> and Anya!</a:t>
            </a:r>
            <a:endParaRPr lang="en-GB" sz="2800" dirty="0"/>
          </a:p>
        </p:txBody>
      </p:sp>
      <p:pic>
        <p:nvPicPr>
          <p:cNvPr id="8" name="Picture 7"/>
          <p:cNvPicPr>
            <a:picLocks noChangeAspect="1"/>
          </p:cNvPicPr>
          <p:nvPr/>
        </p:nvPicPr>
        <p:blipFill>
          <a:blip r:embed="rId3"/>
          <a:stretch>
            <a:fillRect/>
          </a:stretch>
        </p:blipFill>
        <p:spPr>
          <a:xfrm>
            <a:off x="8038728" y="197346"/>
            <a:ext cx="858460" cy="1038138"/>
          </a:xfrm>
          <a:prstGeom prst="rect">
            <a:avLst/>
          </a:prstGeom>
        </p:spPr>
      </p:pic>
    </p:spTree>
    <p:extLst>
      <p:ext uri="{BB962C8B-B14F-4D97-AF65-F5344CB8AC3E}">
        <p14:creationId xmlns:p14="http://schemas.microsoft.com/office/powerpoint/2010/main" val="1109556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smtClean="0"/>
              <a:t>W</a:t>
            </a:r>
            <a:r>
              <a:rPr lang="en-GB" dirty="0" smtClean="0"/>
              <a:t>e </a:t>
            </a:r>
            <a:r>
              <a:rPr lang="en-GB" dirty="0" smtClean="0"/>
              <a:t>had to do</a:t>
            </a:r>
            <a:endParaRPr lang="en-GB" dirty="0"/>
          </a:p>
        </p:txBody>
      </p:sp>
      <p:sp>
        <p:nvSpPr>
          <p:cNvPr id="3" name="Content Placeholder 2"/>
          <p:cNvSpPr>
            <a:spLocks noGrp="1"/>
          </p:cNvSpPr>
          <p:nvPr>
            <p:ph idx="1"/>
          </p:nvPr>
        </p:nvSpPr>
        <p:spPr/>
        <p:txBody>
          <a:bodyPr/>
          <a:lstStyle/>
          <a:p>
            <a:r>
              <a:rPr lang="en-GB" dirty="0"/>
              <a:t>The reps had to find out what eco or healthy projects </a:t>
            </a:r>
            <a:r>
              <a:rPr lang="en-GB" dirty="0" smtClean="0"/>
              <a:t>are </a:t>
            </a:r>
            <a:r>
              <a:rPr lang="en-GB" dirty="0"/>
              <a:t>happening in their school and also had to make a power point presentation.</a:t>
            </a:r>
          </a:p>
          <a:p>
            <a:endParaRPr lang="en-GB" dirty="0"/>
          </a:p>
          <a:p>
            <a:endParaRPr lang="en-GB" dirty="0" smtClean="0"/>
          </a:p>
          <a:p>
            <a:endParaRPr lang="en-GB" dirty="0"/>
          </a:p>
          <a:p>
            <a:r>
              <a:rPr lang="en-GB" dirty="0" smtClean="0"/>
              <a:t>All </a:t>
            </a:r>
            <a:r>
              <a:rPr lang="en-GB" dirty="0"/>
              <a:t>the agents of change met at Cotham school and shared their ideas and presentations. </a:t>
            </a:r>
          </a:p>
          <a:p>
            <a:endParaRPr lang="en-GB" dirty="0"/>
          </a:p>
        </p:txBody>
      </p:sp>
      <p:pic>
        <p:nvPicPr>
          <p:cNvPr id="4" name="Picture 3"/>
          <p:cNvPicPr>
            <a:picLocks noChangeAspect="1"/>
          </p:cNvPicPr>
          <p:nvPr/>
        </p:nvPicPr>
        <p:blipFill>
          <a:blip r:embed="rId2"/>
          <a:stretch>
            <a:fillRect/>
          </a:stretch>
        </p:blipFill>
        <p:spPr>
          <a:xfrm>
            <a:off x="7625940" y="620688"/>
            <a:ext cx="1068848" cy="1292561"/>
          </a:xfrm>
          <a:prstGeom prst="rect">
            <a:avLst/>
          </a:prstGeom>
        </p:spPr>
      </p:pic>
    </p:spTree>
    <p:extLst>
      <p:ext uri="{BB962C8B-B14F-4D97-AF65-F5344CB8AC3E}">
        <p14:creationId xmlns:p14="http://schemas.microsoft.com/office/powerpoint/2010/main" val="2571458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Here </a:t>
            </a:r>
            <a:r>
              <a:rPr lang="en-GB" dirty="0" smtClean="0"/>
              <a:t>we are at Cotham presenting </a:t>
            </a:r>
            <a:br>
              <a:rPr lang="en-GB" dirty="0" smtClean="0"/>
            </a:br>
            <a:r>
              <a:rPr lang="en-GB" dirty="0" smtClean="0"/>
              <a:t>our</a:t>
            </a:r>
            <a:r>
              <a:rPr lang="en-GB" dirty="0" smtClean="0"/>
              <a:t> </a:t>
            </a:r>
            <a:r>
              <a:rPr lang="en-GB" dirty="0" err="1" smtClean="0"/>
              <a:t>powerpoint</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2553740"/>
            <a:ext cx="4179044" cy="3134283"/>
          </a:xfrm>
        </p:spPr>
      </p:pic>
      <p:pic>
        <p:nvPicPr>
          <p:cNvPr id="4" name="Picture 3"/>
          <p:cNvPicPr>
            <a:picLocks noChangeAspect="1"/>
          </p:cNvPicPr>
          <p:nvPr/>
        </p:nvPicPr>
        <p:blipFill>
          <a:blip r:embed="rId3"/>
          <a:stretch>
            <a:fillRect/>
          </a:stretch>
        </p:blipFill>
        <p:spPr>
          <a:xfrm>
            <a:off x="8028384" y="764704"/>
            <a:ext cx="905542" cy="109507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0101" r="1176" b="10101"/>
          <a:stretch/>
        </p:blipFill>
        <p:spPr>
          <a:xfrm>
            <a:off x="4358556" y="2780928"/>
            <a:ext cx="4391099" cy="3496622"/>
          </a:xfrm>
          <a:prstGeom prst="rect">
            <a:avLst/>
          </a:prstGeom>
        </p:spPr>
      </p:pic>
    </p:spTree>
    <p:extLst>
      <p:ext uri="{BB962C8B-B14F-4D97-AF65-F5344CB8AC3E}">
        <p14:creationId xmlns:p14="http://schemas.microsoft.com/office/powerpoint/2010/main" val="56441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74268" y="775672"/>
            <a:ext cx="1066892" cy="1292464"/>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611560" y="1700808"/>
            <a:ext cx="7344816"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They will now share with you what they </a:t>
            </a:r>
          </a:p>
          <a:p>
            <a:pPr algn="ctr"/>
            <a:r>
              <a:rPr lang="en-GB" sz="4800" dirty="0" smtClean="0"/>
              <a:t>presented to the other schools</a:t>
            </a:r>
            <a:endParaRPr lang="en-GB" sz="4800" dirty="0"/>
          </a:p>
        </p:txBody>
      </p:sp>
    </p:spTree>
    <p:extLst>
      <p:ext uri="{BB962C8B-B14F-4D97-AF65-F5344CB8AC3E}">
        <p14:creationId xmlns:p14="http://schemas.microsoft.com/office/powerpoint/2010/main" val="162312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          </a:t>
            </a:r>
            <a:r>
              <a:rPr lang="en-GB" b="1" u="sng" dirty="0" smtClean="0">
                <a:effectLst>
                  <a:outerShdw blurRad="38100" dist="38100" dir="2700000" algn="tl">
                    <a:srgbClr val="000000">
                      <a:alpha val="43137"/>
                    </a:srgbClr>
                  </a:outerShdw>
                </a:effectLst>
              </a:rPr>
              <a:t>OUR PRESENTATION</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624078" indent="-514350">
              <a:buFont typeface="Georgia"/>
              <a:buAutoNum type="arabicParenR"/>
            </a:pPr>
            <a:r>
              <a:rPr lang="en-GB" dirty="0">
                <a:solidFill>
                  <a:schemeClr val="tx2"/>
                </a:solidFill>
              </a:rPr>
              <a:t>Our Eco </a:t>
            </a:r>
            <a:r>
              <a:rPr lang="en-GB" dirty="0" smtClean="0">
                <a:solidFill>
                  <a:schemeClr val="tx2"/>
                </a:solidFill>
              </a:rPr>
              <a:t>Team.</a:t>
            </a:r>
          </a:p>
          <a:p>
            <a:pPr marL="624078" indent="-514350">
              <a:buFont typeface="Georgia"/>
              <a:buAutoNum type="arabicParenR"/>
            </a:pPr>
            <a:endParaRPr lang="en-GB" dirty="0">
              <a:solidFill>
                <a:schemeClr val="tx2"/>
              </a:solidFill>
            </a:endParaRPr>
          </a:p>
          <a:p>
            <a:pPr marL="624078" indent="-514350">
              <a:buFont typeface="Georgia"/>
              <a:buAutoNum type="arabicParenR"/>
            </a:pPr>
            <a:r>
              <a:rPr lang="en-GB" dirty="0" smtClean="0">
                <a:solidFill>
                  <a:schemeClr val="tx2"/>
                </a:solidFill>
              </a:rPr>
              <a:t>Facts and figures about </a:t>
            </a:r>
            <a:r>
              <a:rPr lang="en-GB" b="1" dirty="0" smtClean="0">
                <a:solidFill>
                  <a:schemeClr val="tx2"/>
                </a:solidFill>
              </a:rPr>
              <a:t>plastic pollution</a:t>
            </a:r>
            <a:r>
              <a:rPr lang="en-GB" dirty="0" smtClean="0">
                <a:solidFill>
                  <a:schemeClr val="tx2"/>
                </a:solidFill>
              </a:rPr>
              <a:t>.</a:t>
            </a:r>
          </a:p>
          <a:p>
            <a:pPr marL="624078" indent="-514350">
              <a:buFont typeface="Georgia"/>
              <a:buAutoNum type="arabicParenR"/>
            </a:pPr>
            <a:endParaRPr lang="en-GB" dirty="0">
              <a:solidFill>
                <a:schemeClr val="tx2"/>
              </a:solidFill>
            </a:endParaRPr>
          </a:p>
          <a:p>
            <a:pPr marL="624078" indent="-514350">
              <a:buFont typeface="Georgia"/>
              <a:buAutoNum type="arabicParenR"/>
            </a:pPr>
            <a:r>
              <a:rPr lang="en-GB" dirty="0" smtClean="0">
                <a:solidFill>
                  <a:schemeClr val="tx2"/>
                </a:solidFill>
              </a:rPr>
              <a:t>What we’ve done so far.</a:t>
            </a:r>
          </a:p>
          <a:p>
            <a:pPr marL="624078" indent="-514350">
              <a:buAutoNum type="arabicParenR"/>
            </a:pPr>
            <a:endParaRPr lang="en-GB" dirty="0">
              <a:solidFill>
                <a:schemeClr val="tx2"/>
              </a:solidFill>
            </a:endParaRPr>
          </a:p>
          <a:p>
            <a:pPr marL="624078" indent="-514350">
              <a:buAutoNum type="arabicParenR"/>
            </a:pPr>
            <a:r>
              <a:rPr lang="en-GB" dirty="0" smtClean="0">
                <a:solidFill>
                  <a:schemeClr val="tx2"/>
                </a:solidFill>
              </a:rPr>
              <a:t>Our aims and next steps.</a:t>
            </a:r>
            <a:endParaRPr lang="en-GB"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908185"/>
            <a:ext cx="1670275" cy="1988840"/>
          </a:xfrm>
          <a:prstGeom prst="rect">
            <a:avLst/>
          </a:prstGeom>
        </p:spPr>
      </p:pic>
    </p:spTree>
    <p:extLst>
      <p:ext uri="{BB962C8B-B14F-4D97-AF65-F5344CB8AC3E}">
        <p14:creationId xmlns:p14="http://schemas.microsoft.com/office/powerpoint/2010/main" val="115222072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u="sng" dirty="0" smtClean="0">
                <a:effectLst>
                  <a:outerShdw blurRad="38100" dist="38100" dir="2700000" algn="tl">
                    <a:srgbClr val="000000">
                      <a:alpha val="43137"/>
                    </a:srgbClr>
                  </a:outerShdw>
                </a:effectLst>
              </a:rPr>
              <a:t>ST. JOHN’S  ECO TEAM</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GB" sz="4400" dirty="0" smtClean="0">
                <a:solidFill>
                  <a:schemeClr val="tx2"/>
                </a:solidFill>
              </a:rPr>
              <a:t>They meet weekly.</a:t>
            </a:r>
          </a:p>
          <a:p>
            <a:r>
              <a:rPr lang="en-GB" sz="4400" dirty="0" smtClean="0">
                <a:solidFill>
                  <a:schemeClr val="tx2"/>
                </a:solidFill>
              </a:rPr>
              <a:t>They have 10 members from Y3 to Y6 .</a:t>
            </a:r>
          </a:p>
          <a:p>
            <a:r>
              <a:rPr lang="en-GB" sz="4400" dirty="0" smtClean="0">
                <a:solidFill>
                  <a:schemeClr val="tx2"/>
                </a:solidFill>
              </a:rPr>
              <a:t>They discuss and act how to help the environment  in school</a:t>
            </a:r>
          </a:p>
          <a:p>
            <a:pPr marL="109728" indent="0">
              <a:buNone/>
            </a:pPr>
            <a:r>
              <a:rPr lang="en-GB" sz="4400" dirty="0">
                <a:solidFill>
                  <a:schemeClr val="tx2"/>
                </a:solidFill>
              </a:rPr>
              <a:t>a</a:t>
            </a:r>
            <a:r>
              <a:rPr lang="en-GB" sz="4400" dirty="0" smtClean="0">
                <a:solidFill>
                  <a:schemeClr val="tx2"/>
                </a:solidFill>
              </a:rPr>
              <a:t>nd raise awareness.</a:t>
            </a:r>
            <a:endParaRPr lang="en-GB" sz="4400" dirty="0">
              <a:solidFill>
                <a:schemeClr val="tx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462858"/>
            <a:ext cx="3563888" cy="100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836712"/>
            <a:ext cx="167005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14033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229600" cy="1066800"/>
          </a:xfrm>
        </p:spPr>
        <p:txBody>
          <a:bodyPr>
            <a:normAutofit/>
          </a:bodyPr>
          <a:lstStyle/>
          <a:p>
            <a:r>
              <a:rPr lang="en-GB" sz="2800" b="1" dirty="0" smtClean="0"/>
              <a:t>  </a:t>
            </a:r>
            <a:r>
              <a:rPr lang="en-GB" sz="2800" b="1" u="sng" dirty="0"/>
              <a:t>3</a:t>
            </a:r>
            <a:r>
              <a:rPr lang="en-GB" sz="2800" b="1" u="sng" dirty="0" smtClean="0"/>
              <a:t> FACTS ABOUT SINGLE USE PLASTIC BAGS</a:t>
            </a:r>
            <a:endParaRPr lang="en-GB" sz="2800" b="1" u="sng" dirty="0"/>
          </a:p>
        </p:txBody>
      </p:sp>
      <p:sp>
        <p:nvSpPr>
          <p:cNvPr id="3" name="Content Placeholder 2"/>
          <p:cNvSpPr>
            <a:spLocks noGrp="1"/>
          </p:cNvSpPr>
          <p:nvPr>
            <p:ph idx="1"/>
          </p:nvPr>
        </p:nvSpPr>
        <p:spPr>
          <a:xfrm>
            <a:off x="476075" y="1772816"/>
            <a:ext cx="8229600" cy="4325112"/>
          </a:xfrm>
        </p:spPr>
        <p:txBody>
          <a:bodyPr/>
          <a:lstStyle/>
          <a:p>
            <a:pPr marL="624078" indent="-514350">
              <a:buAutoNum type="arabicParenR"/>
            </a:pPr>
            <a:r>
              <a:rPr lang="en-GB" dirty="0" smtClean="0">
                <a:solidFill>
                  <a:schemeClr val="tx2"/>
                </a:solidFill>
              </a:rPr>
              <a:t>Plastic bags start out as fossil fuels and end up in land fills and the ocean.</a:t>
            </a:r>
          </a:p>
          <a:p>
            <a:pPr marL="624078" indent="-514350">
              <a:buAutoNum type="arabicParenR"/>
            </a:pPr>
            <a:r>
              <a:rPr lang="en-GB" dirty="0" smtClean="0">
                <a:solidFill>
                  <a:schemeClr val="tx2"/>
                </a:solidFill>
              </a:rPr>
              <a:t>Birds often mistake shredded plastic bags for food, filling their stomachs with toxic debris.</a:t>
            </a:r>
          </a:p>
          <a:p>
            <a:pPr marL="624078" indent="-514350">
              <a:buAutoNum type="arabicParenR"/>
            </a:pPr>
            <a:r>
              <a:rPr lang="en-GB" dirty="0" smtClean="0">
                <a:solidFill>
                  <a:schemeClr val="tx2"/>
                </a:solidFill>
              </a:rPr>
              <a:t>For hungry sea turtles, it’s nearly impossible to distinguish between jellyfish and floating plastic shopping bags.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124" t="537" r="21669" b="-537"/>
          <a:stretch/>
        </p:blipFill>
        <p:spPr>
          <a:xfrm>
            <a:off x="5148064" y="4653136"/>
            <a:ext cx="3456384" cy="2016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200093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348</TotalTime>
  <Words>664</Words>
  <Application>Microsoft Office PowerPoint</Application>
  <PresentationFormat>On-screen Show (4:3)</PresentationFormat>
  <Paragraphs>90</Paragraphs>
  <Slides>25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Georgia</vt:lpstr>
      <vt:lpstr>Trebuchet MS</vt:lpstr>
      <vt:lpstr>Wingdings 2</vt:lpstr>
      <vt:lpstr>Urban</vt:lpstr>
      <vt:lpstr>AGENTS OF CHANGE </vt:lpstr>
      <vt:lpstr>AGENTS OF CHANGE NW24 ECO PROJECT 8 schools : One Mission!</vt:lpstr>
      <vt:lpstr>ABOUT THE PROJECT</vt:lpstr>
      <vt:lpstr>What We had to do</vt:lpstr>
      <vt:lpstr>Here we are at Cotham presenting  our powerpoint</vt:lpstr>
      <vt:lpstr>PowerPoint Presentation</vt:lpstr>
      <vt:lpstr>          OUR PRESENTATION</vt:lpstr>
      <vt:lpstr>        ST. JOHN’S  ECO TEAM</vt:lpstr>
      <vt:lpstr>  3 FACTS ABOUT SINGLE USE PLASTIC BAGS</vt:lpstr>
      <vt:lpstr>  WHY WE SHOULD REDUCE PLASTIC </vt:lpstr>
      <vt:lpstr>          REDUCE PLASTIC USE </vt:lpstr>
      <vt:lpstr>How Did we do This?</vt:lpstr>
      <vt:lpstr>     NO MORE PLASTIC  MILK CARTONS AND STRAWS!!!</vt:lpstr>
      <vt:lpstr>              CRISP PACKETS</vt:lpstr>
      <vt:lpstr>           </vt:lpstr>
      <vt:lpstr>               Ryman’s Pens</vt:lpstr>
      <vt:lpstr>Eco Day </vt:lpstr>
      <vt:lpstr>Award!!!</vt:lpstr>
      <vt:lpstr>Here are some of the great ideas we picked up from the other schools</vt:lpstr>
      <vt:lpstr>More Ideas</vt:lpstr>
      <vt:lpstr>And..</vt:lpstr>
      <vt:lpstr>PowerPoint Presentation</vt:lpstr>
      <vt:lpstr>Let Us Pray</vt:lpstr>
      <vt:lpstr>Time to Sing!</vt:lpstr>
      <vt:lpstr>PowerPoint Presentation</vt:lpstr>
    </vt:vector>
  </TitlesOfParts>
  <Company>SGS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OF CHANGE</dc:title>
  <dc:creator>13suramlishvilig</dc:creator>
  <cp:lastModifiedBy>Ali Vining</cp:lastModifiedBy>
  <cp:revision>46</cp:revision>
  <dcterms:created xsi:type="dcterms:W3CDTF">2019-11-11T14:17:54Z</dcterms:created>
  <dcterms:modified xsi:type="dcterms:W3CDTF">2019-11-18T08:59:34Z</dcterms:modified>
</cp:coreProperties>
</file>