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8" r:id="rId1"/>
  </p:sldMasterIdLst>
  <p:notesMasterIdLst>
    <p:notesMasterId r:id="rId14"/>
  </p:notesMasterIdLst>
  <p:sldIdLst>
    <p:sldId id="256" r:id="rId2"/>
    <p:sldId id="294" r:id="rId3"/>
    <p:sldId id="288" r:id="rId4"/>
    <p:sldId id="290" r:id="rId5"/>
    <p:sldId id="259" r:id="rId6"/>
    <p:sldId id="291" r:id="rId7"/>
    <p:sldId id="301" r:id="rId8"/>
    <p:sldId id="292" r:id="rId9"/>
    <p:sldId id="302" r:id="rId10"/>
    <p:sldId id="303" r:id="rId11"/>
    <p:sldId id="304" r:id="rId12"/>
    <p:sldId id="297" r:id="rId1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howGuides="1">
      <p:cViewPr varScale="1">
        <p:scale>
          <a:sx n="114" d="100"/>
          <a:sy n="114" d="100"/>
        </p:scale>
        <p:origin x="1506" y="1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9993296-F645-4BD9-82A1-2A12D1A2D1DB}" type="datetimeFigureOut">
              <a:rPr lang="en-GB" smtClean="0"/>
              <a:t>09/01/2020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BB0A923-9E92-4472-A387-D88F28D1AF4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112730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7.png"/><Relationship Id="rId4" Type="http://schemas.openxmlformats.org/officeDocument/2006/relationships/image" Target="../media/image22.png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7.jpe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7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0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7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BX6A0694.jpg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869"/>
          <a:stretch/>
        </p:blipFill>
        <p:spPr>
          <a:xfrm>
            <a:off x="395535" y="0"/>
            <a:ext cx="4752529" cy="2852936"/>
          </a:xfrm>
          <a:prstGeom prst="rect">
            <a:avLst/>
          </a:prstGeom>
        </p:spPr>
      </p:pic>
      <p:pic>
        <p:nvPicPr>
          <p:cNvPr id="7" name="Picture 6" descr="A picture containing person, outdoor, curtain, standing&#10;&#10;Description automatically generated">
            <a:extLst>
              <a:ext uri="{FF2B5EF4-FFF2-40B4-BE49-F238E27FC236}">
                <a16:creationId xmlns:a16="http://schemas.microsoft.com/office/drawing/2014/main" id="{4816CF97-A944-4E40-B391-2A85066E99C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4060"/>
          <a:stretch/>
        </p:blipFill>
        <p:spPr>
          <a:xfrm>
            <a:off x="611560" y="4509121"/>
            <a:ext cx="4226775" cy="2359922"/>
          </a:xfrm>
          <a:prstGeom prst="rect">
            <a:avLst/>
          </a:prstGeom>
        </p:spPr>
      </p:pic>
      <p:pic>
        <p:nvPicPr>
          <p:cNvPr id="5" name="Picture 4" descr="BX6A0799.jpg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925" b="6573"/>
          <a:stretch/>
        </p:blipFill>
        <p:spPr>
          <a:xfrm>
            <a:off x="1259632" y="2348880"/>
            <a:ext cx="4847105" cy="2278184"/>
          </a:xfrm>
          <a:prstGeom prst="rect">
            <a:avLst/>
          </a:prstGeom>
        </p:spPr>
      </p:pic>
      <p:pic>
        <p:nvPicPr>
          <p:cNvPr id="14" name="Picture 13" descr="A close up of a logo&#10;&#10;Description automatically generated">
            <a:extLst>
              <a:ext uri="{FF2B5EF4-FFF2-40B4-BE49-F238E27FC236}">
                <a16:creationId xmlns:a16="http://schemas.microsoft.com/office/drawing/2014/main" id="{30919B50-4370-4B42-B7B3-9227551DFBD8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78470" cy="686904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282952" y="508498"/>
            <a:ext cx="3681536" cy="2387600"/>
          </a:xfrm>
        </p:spPr>
        <p:txBody>
          <a:bodyPr anchor="ctr">
            <a:noAutofit/>
          </a:bodyPr>
          <a:lstStyle>
            <a:lvl1pPr algn="ctr">
              <a:defRPr sz="40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282952" y="4515402"/>
            <a:ext cx="3610328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11" name="Picture 10" descr="A picture containing text, book&#10;&#10;Description automatically generated">
            <a:extLst>
              <a:ext uri="{FF2B5EF4-FFF2-40B4-BE49-F238E27FC236}">
                <a16:creationId xmlns:a16="http://schemas.microsoft.com/office/drawing/2014/main" id="{09FE46D4-4F7A-4436-BF19-E09810CD1738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2594" y="2564904"/>
            <a:ext cx="1444408" cy="19258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2704821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65127"/>
            <a:ext cx="9144000" cy="543596"/>
          </a:xfrm>
          <a:solidFill>
            <a:schemeClr val="tx2"/>
          </a:solidFill>
        </p:spPr>
        <p:txBody>
          <a:bodyPr lIns="252000"/>
          <a:lstStyle>
            <a:lvl1pPr>
              <a:defRPr sz="28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268760"/>
            <a:ext cx="7947545" cy="5040559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13" name="Picture 12" descr="A close up of a logo&#10;&#10;Description automatically generated">
            <a:extLst>
              <a:ext uri="{FF2B5EF4-FFF2-40B4-BE49-F238E27FC236}">
                <a16:creationId xmlns:a16="http://schemas.microsoft.com/office/drawing/2014/main" id="{6E3DC514-472F-4FC3-9399-3F0EF4F7E45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02542" y="365123"/>
            <a:ext cx="329898" cy="543600"/>
          </a:xfrm>
          <a:prstGeom prst="rect">
            <a:avLst/>
          </a:prstGeom>
        </p:spPr>
      </p:pic>
      <p:pic>
        <p:nvPicPr>
          <p:cNvPr id="14" name="Picture 13" descr="A close up of a logo&#10;&#10;Description automatically generated">
            <a:extLst>
              <a:ext uri="{FF2B5EF4-FFF2-40B4-BE49-F238E27FC236}">
                <a16:creationId xmlns:a16="http://schemas.microsoft.com/office/drawing/2014/main" id="{0FFBDD4A-F350-4C35-8F77-0E487A8AB37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69167" y="365123"/>
            <a:ext cx="329898" cy="54360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372C4548-E396-4ACD-A389-1800C4CC6E9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8424" y="6068037"/>
            <a:ext cx="504856" cy="6733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13643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65127"/>
            <a:ext cx="9144000" cy="543596"/>
          </a:xfrm>
          <a:solidFill>
            <a:schemeClr val="accent6"/>
          </a:solidFill>
        </p:spPr>
        <p:txBody>
          <a:bodyPr lIns="252000"/>
          <a:lstStyle>
            <a:lvl1pPr>
              <a:defRPr sz="28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268760"/>
            <a:ext cx="7947545" cy="5040559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13" name="Picture 12" descr="A close up of a logo&#10;&#10;Description automatically generated">
            <a:extLst>
              <a:ext uri="{FF2B5EF4-FFF2-40B4-BE49-F238E27FC236}">
                <a16:creationId xmlns:a16="http://schemas.microsoft.com/office/drawing/2014/main" id="{6E3DC514-472F-4FC3-9399-3F0EF4F7E45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02542" y="365123"/>
            <a:ext cx="329898" cy="543600"/>
          </a:xfrm>
          <a:prstGeom prst="rect">
            <a:avLst/>
          </a:prstGeom>
        </p:spPr>
      </p:pic>
      <p:pic>
        <p:nvPicPr>
          <p:cNvPr id="14" name="Picture 13" descr="A close up of a logo&#10;&#10;Description automatically generated">
            <a:extLst>
              <a:ext uri="{FF2B5EF4-FFF2-40B4-BE49-F238E27FC236}">
                <a16:creationId xmlns:a16="http://schemas.microsoft.com/office/drawing/2014/main" id="{0FFBDD4A-F350-4C35-8F77-0E487A8AB37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69167" y="365123"/>
            <a:ext cx="329898" cy="54360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372C4548-E396-4ACD-A389-1800C4CC6E9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8424" y="6068037"/>
            <a:ext cx="504856" cy="6733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482631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65127"/>
            <a:ext cx="9144000" cy="543596"/>
          </a:xfrm>
          <a:solidFill>
            <a:schemeClr val="accent3"/>
          </a:solidFill>
        </p:spPr>
        <p:txBody>
          <a:bodyPr lIns="252000"/>
          <a:lstStyle>
            <a:lvl1pPr>
              <a:defRPr sz="28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268760"/>
            <a:ext cx="7947545" cy="5040559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13" name="Picture 12" descr="A close up of a logo&#10;&#10;Description automatically generated">
            <a:extLst>
              <a:ext uri="{FF2B5EF4-FFF2-40B4-BE49-F238E27FC236}">
                <a16:creationId xmlns:a16="http://schemas.microsoft.com/office/drawing/2014/main" id="{6E3DC514-472F-4FC3-9399-3F0EF4F7E45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02542" y="365123"/>
            <a:ext cx="329898" cy="543600"/>
          </a:xfrm>
          <a:prstGeom prst="rect">
            <a:avLst/>
          </a:prstGeom>
        </p:spPr>
      </p:pic>
      <p:pic>
        <p:nvPicPr>
          <p:cNvPr id="14" name="Picture 13" descr="A close up of a logo&#10;&#10;Description automatically generated">
            <a:extLst>
              <a:ext uri="{FF2B5EF4-FFF2-40B4-BE49-F238E27FC236}">
                <a16:creationId xmlns:a16="http://schemas.microsoft.com/office/drawing/2014/main" id="{0FFBDD4A-F350-4C35-8F77-0E487A8AB37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69167" y="365123"/>
            <a:ext cx="329898" cy="54360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372C4548-E396-4ACD-A389-1800C4CC6E9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8424" y="6068037"/>
            <a:ext cx="504856" cy="6733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360088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close up of a logo&#10;&#10;Description automatically generated">
            <a:extLst>
              <a:ext uri="{FF2B5EF4-FFF2-40B4-BE49-F238E27FC236}">
                <a16:creationId xmlns:a16="http://schemas.microsoft.com/office/drawing/2014/main" id="{32F6E801-FBDD-45EF-BC72-60E9094BADC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alphaModFix amt="3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9485" y="-27384"/>
            <a:ext cx="4227398" cy="6965830"/>
          </a:xfrm>
          <a:prstGeom prst="rect">
            <a:avLst/>
          </a:prstGeom>
        </p:spPr>
      </p:pic>
      <p:pic>
        <p:nvPicPr>
          <p:cNvPr id="8" name="Picture 7" descr="A close up of a logo&#10;&#10;Description automatically generated">
            <a:extLst>
              <a:ext uri="{FF2B5EF4-FFF2-40B4-BE49-F238E27FC236}">
                <a16:creationId xmlns:a16="http://schemas.microsoft.com/office/drawing/2014/main" id="{696B0BBA-33CF-4A68-A992-67CFB302F72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alphaModFix amt="3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71667" y="-27384"/>
            <a:ext cx="4227398" cy="696583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65127"/>
            <a:ext cx="9144000" cy="543596"/>
          </a:xfrm>
          <a:noFill/>
        </p:spPr>
        <p:txBody>
          <a:bodyPr lIns="252000"/>
          <a:lstStyle>
            <a:lvl1pPr>
              <a:defRPr sz="28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268760"/>
            <a:ext cx="7947545" cy="5040559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372C4548-E396-4ACD-A389-1800C4CC6E9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8424" y="6068037"/>
            <a:ext cx="504856" cy="6733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107487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picture containing tree, outdoor, grass, sport&#10;&#10;Description automatically generated">
            <a:extLst>
              <a:ext uri="{FF2B5EF4-FFF2-40B4-BE49-F238E27FC236}">
                <a16:creationId xmlns:a16="http://schemas.microsoft.com/office/drawing/2014/main" id="{80F14E38-1428-46D8-8486-8C84248AEC8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3935760" cy="6858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8D3125E-8EDE-4AE7-8710-2661FDDFF59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327034" y="0"/>
            <a:ext cx="825624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65127"/>
            <a:ext cx="9144000" cy="543596"/>
          </a:xfrm>
          <a:solidFill>
            <a:schemeClr val="tx1"/>
          </a:solidFill>
        </p:spPr>
        <p:txBody>
          <a:bodyPr lIns="252000"/>
          <a:lstStyle>
            <a:lvl1pPr>
              <a:defRPr sz="28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23728" y="1268760"/>
            <a:ext cx="6075337" cy="5040559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13" name="Picture 12" descr="A close up of a logo&#10;&#10;Description automatically generated">
            <a:extLst>
              <a:ext uri="{FF2B5EF4-FFF2-40B4-BE49-F238E27FC236}">
                <a16:creationId xmlns:a16="http://schemas.microsoft.com/office/drawing/2014/main" id="{6E3DC514-472F-4FC3-9399-3F0EF4F7E45E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02542" y="365123"/>
            <a:ext cx="329898" cy="543600"/>
          </a:xfrm>
          <a:prstGeom prst="rect">
            <a:avLst/>
          </a:prstGeom>
        </p:spPr>
      </p:pic>
      <p:pic>
        <p:nvPicPr>
          <p:cNvPr id="14" name="Picture 13" descr="A close up of a logo&#10;&#10;Description automatically generated">
            <a:extLst>
              <a:ext uri="{FF2B5EF4-FFF2-40B4-BE49-F238E27FC236}">
                <a16:creationId xmlns:a16="http://schemas.microsoft.com/office/drawing/2014/main" id="{0FFBDD4A-F350-4C35-8F77-0E487A8AB373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69167" y="365123"/>
            <a:ext cx="329898" cy="54360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372C4548-E396-4ACD-A389-1800C4CC6E9D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8424" y="6068037"/>
            <a:ext cx="504856" cy="6733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024039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65127"/>
            <a:ext cx="9144000" cy="543596"/>
          </a:xfrm>
          <a:noFill/>
        </p:spPr>
        <p:txBody>
          <a:bodyPr lIns="252000"/>
          <a:lstStyle>
            <a:lvl1pPr>
              <a:defRPr sz="28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268760"/>
            <a:ext cx="7947545" cy="5040559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372C4548-E396-4ACD-A389-1800C4CC6E9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8424" y="6068037"/>
            <a:ext cx="504856" cy="6733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04807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picture containing person, outdoor, curtain, standing&#10;&#10;Description automatically generated">
            <a:extLst>
              <a:ext uri="{FF2B5EF4-FFF2-40B4-BE49-F238E27FC236}">
                <a16:creationId xmlns:a16="http://schemas.microsoft.com/office/drawing/2014/main" id="{4816CF97-A944-4E40-B391-2A85066E99C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22366" y="4607477"/>
            <a:ext cx="3882044" cy="2248593"/>
          </a:xfrm>
          <a:prstGeom prst="rect">
            <a:avLst/>
          </a:prstGeom>
        </p:spPr>
      </p:pic>
      <p:pic>
        <p:nvPicPr>
          <p:cNvPr id="8" name="Picture 7" descr="A group of people playing football on a field&#10;&#10;Description automatically generated">
            <a:extLst>
              <a:ext uri="{FF2B5EF4-FFF2-40B4-BE49-F238E27FC236}">
                <a16:creationId xmlns:a16="http://schemas.microsoft.com/office/drawing/2014/main" id="{F0CA61E1-8B55-4E1A-88F2-BE022D1ED2D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1335115" y="2636912"/>
            <a:ext cx="4172989" cy="2389909"/>
          </a:xfrm>
          <a:prstGeom prst="rect">
            <a:avLst/>
          </a:prstGeom>
        </p:spPr>
      </p:pic>
      <p:pic>
        <p:nvPicPr>
          <p:cNvPr id="9" name="Picture 8" descr="A person sitting in a room&#10;&#10;Description automatically generated">
            <a:extLst>
              <a:ext uri="{FF2B5EF4-FFF2-40B4-BE49-F238E27FC236}">
                <a16:creationId xmlns:a16="http://schemas.microsoft.com/office/drawing/2014/main" id="{ADCC7ADE-83AB-429A-84F6-EF61885EC16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83568" y="1"/>
            <a:ext cx="4572000" cy="2780607"/>
          </a:xfrm>
          <a:prstGeom prst="rect">
            <a:avLst/>
          </a:prstGeom>
        </p:spPr>
      </p:pic>
      <p:pic>
        <p:nvPicPr>
          <p:cNvPr id="14" name="Picture 13" descr="A close up of a logo&#10;&#10;Description automatically generated">
            <a:extLst>
              <a:ext uri="{FF2B5EF4-FFF2-40B4-BE49-F238E27FC236}">
                <a16:creationId xmlns:a16="http://schemas.microsoft.com/office/drawing/2014/main" id="{30919B50-4370-4B42-B7B3-9227551DFBD8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282952" y="508498"/>
            <a:ext cx="3681536" cy="2387600"/>
          </a:xfrm>
        </p:spPr>
        <p:txBody>
          <a:bodyPr anchor="ctr">
            <a:noAutofit/>
          </a:bodyPr>
          <a:lstStyle>
            <a:lvl1pPr algn="ctr">
              <a:defRPr sz="40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282952" y="4515402"/>
            <a:ext cx="3610328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11" name="Picture 10" descr="A picture containing text, book&#10;&#10;Description automatically generated">
            <a:extLst>
              <a:ext uri="{FF2B5EF4-FFF2-40B4-BE49-F238E27FC236}">
                <a16:creationId xmlns:a16="http://schemas.microsoft.com/office/drawing/2014/main" id="{09FE46D4-4F7A-4436-BF19-E09810CD1738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2594" y="2564904"/>
            <a:ext cx="1444408" cy="19258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015074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X6A0742.jpg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332" t="13662" r="49982" b="15742"/>
          <a:stretch/>
        </p:blipFill>
        <p:spPr>
          <a:xfrm>
            <a:off x="-1" y="1"/>
            <a:ext cx="4926972" cy="6883748"/>
          </a:xfrm>
          <a:prstGeom prst="rect">
            <a:avLst/>
          </a:prstGeom>
        </p:spPr>
      </p:pic>
      <p:pic>
        <p:nvPicPr>
          <p:cNvPr id="10" name="Picture 9" descr="A close up of a logo&#10;&#10;Description automatically generated">
            <a:extLst>
              <a:ext uri="{FF2B5EF4-FFF2-40B4-BE49-F238E27FC236}">
                <a16:creationId xmlns:a16="http://schemas.microsoft.com/office/drawing/2014/main" id="{2B83A524-8E70-4C8B-86AA-095FCC477263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04664" y="0"/>
            <a:ext cx="10548664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282952" y="548680"/>
            <a:ext cx="3681536" cy="2347418"/>
          </a:xfrm>
        </p:spPr>
        <p:txBody>
          <a:bodyPr anchor="ctr">
            <a:noAutofit/>
          </a:bodyPr>
          <a:lstStyle>
            <a:lvl1pPr algn="ctr">
              <a:defRPr sz="40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18556" y="4149080"/>
            <a:ext cx="3610328" cy="1073838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613557531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close up of a logo&#10;&#10;Description automatically generated">
            <a:extLst>
              <a:ext uri="{FF2B5EF4-FFF2-40B4-BE49-F238E27FC236}">
                <a16:creationId xmlns:a16="http://schemas.microsoft.com/office/drawing/2014/main" id="{A9691313-8E68-425E-AA11-76FE6047EB5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282952" y="548680"/>
            <a:ext cx="3681536" cy="2347418"/>
          </a:xfrm>
        </p:spPr>
        <p:txBody>
          <a:bodyPr anchor="ctr">
            <a:noAutofit/>
          </a:bodyPr>
          <a:lstStyle>
            <a:lvl1pPr algn="ctr">
              <a:defRPr sz="40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18556" y="4149080"/>
            <a:ext cx="3610328" cy="1073838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368683953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BX6A0782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0"/>
            <a:ext cx="5184576" cy="3456384"/>
          </a:xfrm>
          <a:prstGeom prst="rect">
            <a:avLst/>
          </a:prstGeom>
        </p:spPr>
      </p:pic>
      <p:pic>
        <p:nvPicPr>
          <p:cNvPr id="13" name="Picture 12" descr="A person sitting on a bench in front of a brick building&#10;&#10;Description automatically generated">
            <a:extLst>
              <a:ext uri="{FF2B5EF4-FFF2-40B4-BE49-F238E27FC236}">
                <a16:creationId xmlns:a16="http://schemas.microsoft.com/office/drawing/2014/main" id="{9B756BD3-DCAD-408B-B9E7-93FA819795E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952"/>
          <a:stretch/>
        </p:blipFill>
        <p:spPr>
          <a:xfrm>
            <a:off x="0" y="3429000"/>
            <a:ext cx="6228184" cy="3429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A2DA334-89D7-4EF4-AD2E-E36782365E79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7B2F3A23-A625-4A3D-A370-2784B34DA5D0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0720" y="2453758"/>
            <a:ext cx="1603082" cy="213804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282952" y="508498"/>
            <a:ext cx="3681536" cy="2387600"/>
          </a:xfrm>
        </p:spPr>
        <p:txBody>
          <a:bodyPr anchor="b">
            <a:noAutofit/>
          </a:bodyPr>
          <a:lstStyle>
            <a:lvl1pPr algn="ctr">
              <a:defRPr sz="400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282952" y="4515402"/>
            <a:ext cx="3610328" cy="1655762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561369400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person standing in front of a graffiti covered wall&#10;&#10;Description automatically generated">
            <a:extLst>
              <a:ext uri="{FF2B5EF4-FFF2-40B4-BE49-F238E27FC236}">
                <a16:creationId xmlns:a16="http://schemas.microsoft.com/office/drawing/2014/main" id="{E575E8F8-CA99-40F6-94E4-4044FB0D715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326"/>
          <a:stretch/>
        </p:blipFill>
        <p:spPr>
          <a:xfrm>
            <a:off x="0" y="-16864"/>
            <a:ext cx="7236296" cy="6902248"/>
          </a:xfrm>
          <a:prstGeom prst="rect">
            <a:avLst/>
          </a:prstGeom>
        </p:spPr>
      </p:pic>
      <p:pic>
        <p:nvPicPr>
          <p:cNvPr id="6" name="Picture 5" descr="A close up of a logo&#10;&#10;Description automatically generated">
            <a:extLst>
              <a:ext uri="{FF2B5EF4-FFF2-40B4-BE49-F238E27FC236}">
                <a16:creationId xmlns:a16="http://schemas.microsoft.com/office/drawing/2014/main" id="{C1A6239E-A5DD-4C3E-9DAA-5788112AF103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282952" y="508498"/>
            <a:ext cx="3681536" cy="2387600"/>
          </a:xfrm>
        </p:spPr>
        <p:txBody>
          <a:bodyPr anchor="b">
            <a:noAutofit/>
          </a:bodyPr>
          <a:lstStyle>
            <a:lvl1pPr algn="ctr">
              <a:defRPr sz="400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282952" y="4515402"/>
            <a:ext cx="3610328" cy="929822"/>
          </a:xfrm>
        </p:spPr>
        <p:txBody>
          <a:bodyPr/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4F9823F-06B4-4AC4-AD20-E5829504E56A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8424" y="6068037"/>
            <a:ext cx="504856" cy="6733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978453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picture containing person, indoor, table, sitting&#10;&#10;Description automatically generated">
            <a:extLst>
              <a:ext uri="{FF2B5EF4-FFF2-40B4-BE49-F238E27FC236}">
                <a16:creationId xmlns:a16="http://schemas.microsoft.com/office/drawing/2014/main" id="{A45B1BBD-501E-4583-B71B-DA4C1AE98D6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3232" r="13755"/>
          <a:stretch/>
        </p:blipFill>
        <p:spPr>
          <a:xfrm>
            <a:off x="0" y="1"/>
            <a:ext cx="9144000" cy="6858000"/>
          </a:xfrm>
          <a:prstGeom prst="rect">
            <a:avLst/>
          </a:prstGeom>
        </p:spPr>
      </p:pic>
      <p:pic>
        <p:nvPicPr>
          <p:cNvPr id="10" name="Picture 9" descr="A close up of a logo&#10;&#10;Description automatically generated">
            <a:extLst>
              <a:ext uri="{FF2B5EF4-FFF2-40B4-BE49-F238E27FC236}">
                <a16:creationId xmlns:a16="http://schemas.microsoft.com/office/drawing/2014/main" id="{77292B39-2D1E-40AA-A0AF-9A68B6D836D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alphaModFix amt="3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5536" y="0"/>
            <a:ext cx="4161971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282952" y="508498"/>
            <a:ext cx="3681536" cy="2387600"/>
          </a:xfrm>
          <a:solidFill>
            <a:schemeClr val="bg1">
              <a:alpha val="60000"/>
            </a:schemeClr>
          </a:solidFill>
        </p:spPr>
        <p:txBody>
          <a:bodyPr anchor="ctr">
            <a:noAutofit/>
          </a:bodyPr>
          <a:lstStyle>
            <a:lvl1pPr algn="ctr">
              <a:defRPr sz="400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282952" y="3429000"/>
            <a:ext cx="3610328" cy="929822"/>
          </a:xfrm>
          <a:solidFill>
            <a:schemeClr val="bg1">
              <a:alpha val="60000"/>
            </a:schemeClr>
          </a:solidFill>
        </p:spPr>
        <p:txBody>
          <a:bodyPr/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13" name="Picture 12" descr="A picture containing text, book&#10;&#10;Description automatically generated">
            <a:extLst>
              <a:ext uri="{FF2B5EF4-FFF2-40B4-BE49-F238E27FC236}">
                <a16:creationId xmlns:a16="http://schemas.microsoft.com/office/drawing/2014/main" id="{FA256382-07DF-4998-9B58-18AA580E7336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8000" y="6069600"/>
            <a:ext cx="504758" cy="67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445545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282952" y="1041400"/>
            <a:ext cx="3681536" cy="2387600"/>
          </a:xfrm>
          <a:solidFill>
            <a:schemeClr val="bg1">
              <a:alpha val="60000"/>
            </a:schemeClr>
          </a:solidFill>
        </p:spPr>
        <p:txBody>
          <a:bodyPr anchor="ctr">
            <a:noAutofit/>
          </a:bodyPr>
          <a:lstStyle>
            <a:lvl1pPr algn="ctr">
              <a:defRPr sz="400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282952" y="4797152"/>
            <a:ext cx="3610328" cy="929822"/>
          </a:xfrm>
          <a:solidFill>
            <a:schemeClr val="bg1">
              <a:alpha val="60000"/>
            </a:schemeClr>
          </a:solidFill>
        </p:spPr>
        <p:txBody>
          <a:bodyPr/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13" name="Picture 12" descr="A picture containing text, book&#10;&#10;Description automatically generated">
            <a:extLst>
              <a:ext uri="{FF2B5EF4-FFF2-40B4-BE49-F238E27FC236}">
                <a16:creationId xmlns:a16="http://schemas.microsoft.com/office/drawing/2014/main" id="{FA256382-07DF-4998-9B58-18AA580E733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8000" y="6069600"/>
            <a:ext cx="504758" cy="6732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99A1583-4EA1-4A70-8F40-53E12B4787F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1600" y="0"/>
            <a:ext cx="4161971" cy="68580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B132F3F-E797-4B01-9658-BD133B1952BC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8424" y="6068037"/>
            <a:ext cx="504856" cy="67333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C3DF8126-658A-4F20-B48C-A8EA4E9FF0E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620688" y="7009"/>
            <a:ext cx="416197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054606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65127"/>
            <a:ext cx="9144000" cy="543596"/>
          </a:xfrm>
          <a:solidFill>
            <a:schemeClr val="tx1"/>
          </a:solidFill>
        </p:spPr>
        <p:txBody>
          <a:bodyPr lIns="252000"/>
          <a:lstStyle>
            <a:lvl1pPr>
              <a:defRPr sz="28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268760"/>
            <a:ext cx="7947545" cy="5040559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372C4548-E396-4ACD-A389-1800C4CC6E9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8424" y="6068037"/>
            <a:ext cx="504856" cy="673331"/>
          </a:xfrm>
          <a:prstGeom prst="rect">
            <a:avLst/>
          </a:prstGeom>
        </p:spPr>
      </p:pic>
      <p:pic>
        <p:nvPicPr>
          <p:cNvPr id="16" name="Picture 15" descr="A close up of a logo&#10;&#10;Description automatically generated">
            <a:extLst>
              <a:ext uri="{FF2B5EF4-FFF2-40B4-BE49-F238E27FC236}">
                <a16:creationId xmlns:a16="http://schemas.microsoft.com/office/drawing/2014/main" id="{A58BFBA0-9709-4D3C-A1AA-B10437F321B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02542" y="365123"/>
            <a:ext cx="329898" cy="543600"/>
          </a:xfrm>
          <a:prstGeom prst="rect">
            <a:avLst/>
          </a:prstGeom>
        </p:spPr>
      </p:pic>
      <p:pic>
        <p:nvPicPr>
          <p:cNvPr id="17" name="Picture 16" descr="A close up of a logo&#10;&#10;Description automatically generated">
            <a:extLst>
              <a:ext uri="{FF2B5EF4-FFF2-40B4-BE49-F238E27FC236}">
                <a16:creationId xmlns:a16="http://schemas.microsoft.com/office/drawing/2014/main" id="{C3F77D9B-E6B4-4DAA-A83D-AAB33BBF7DD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69167" y="365123"/>
            <a:ext cx="329898" cy="54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4298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1268508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97" r:id="rId2"/>
    <p:sldLayoutId id="2147483687" r:id="rId3"/>
    <p:sldLayoutId id="2147483688" r:id="rId4"/>
    <p:sldLayoutId id="2147483685" r:id="rId5"/>
    <p:sldLayoutId id="2147483686" r:id="rId6"/>
    <p:sldLayoutId id="2147483689" r:id="rId7"/>
    <p:sldLayoutId id="2147483690" r:id="rId8"/>
    <p:sldLayoutId id="2147483670" r:id="rId9"/>
    <p:sldLayoutId id="2147483691" r:id="rId10"/>
    <p:sldLayoutId id="2147483692" r:id="rId11"/>
    <p:sldLayoutId id="2147483693" r:id="rId12"/>
    <p:sldLayoutId id="2147483694" r:id="rId13"/>
    <p:sldLayoutId id="2147483695" r:id="rId14"/>
    <p:sldLayoutId id="2147483696" r:id="rId1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74589D-D342-4737-8C16-4C62FF9B529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292080" y="908720"/>
            <a:ext cx="3681536" cy="2387600"/>
          </a:xfrm>
        </p:spPr>
        <p:txBody>
          <a:bodyPr/>
          <a:lstStyle/>
          <a:p>
            <a:r>
              <a:rPr lang="en-GB" dirty="0"/>
              <a:t>End of Key Stage 1 (Y2)  Assessments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7F3489F-A683-46FC-823A-1E4E3D58116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572000" y="6021288"/>
            <a:ext cx="4393288" cy="725940"/>
          </a:xfrm>
        </p:spPr>
        <p:txBody>
          <a:bodyPr/>
          <a:lstStyle/>
          <a:p>
            <a:r>
              <a:rPr lang="en-GB" dirty="0"/>
              <a:t>Together, Fly High Like an Eagle</a:t>
            </a:r>
          </a:p>
        </p:txBody>
      </p:sp>
    </p:spTree>
    <p:extLst>
      <p:ext uri="{BB962C8B-B14F-4D97-AF65-F5344CB8AC3E}">
        <p14:creationId xmlns:p14="http://schemas.microsoft.com/office/powerpoint/2010/main" val="294059892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Title 3">
            <a:extLst>
              <a:ext uri="{FF2B5EF4-FFF2-40B4-BE49-F238E27FC236}">
                <a16:creationId xmlns:a16="http://schemas.microsoft.com/office/drawing/2014/main" id="{F76710F4-3AAD-4B87-B7B1-035435468D95}"/>
              </a:ext>
            </a:extLst>
          </p:cNvPr>
          <p:cNvSpPr txBox="1">
            <a:spLocks/>
          </p:cNvSpPr>
          <p:nvPr/>
        </p:nvSpPr>
        <p:spPr>
          <a:xfrm>
            <a:off x="0" y="366564"/>
            <a:ext cx="9144000" cy="543596"/>
          </a:xfrm>
          <a:prstGeom prst="rect">
            <a:avLst/>
          </a:prstGeom>
          <a:solidFill>
            <a:schemeClr val="tx1"/>
          </a:solidFill>
        </p:spPr>
        <p:txBody>
          <a:bodyPr vert="horz" lIns="25200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>
                <a:solidFill>
                  <a:schemeClr val="bg1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en-GB" dirty="0"/>
              <a:t>Pre Key stage </a:t>
            </a:r>
          </a:p>
        </p:txBody>
      </p:sp>
      <p:pic>
        <p:nvPicPr>
          <p:cNvPr id="7" name="Picture 6" descr="A close up of a logo&#10;&#10;Description automatically generated">
            <a:extLst>
              <a:ext uri="{FF2B5EF4-FFF2-40B4-BE49-F238E27FC236}">
                <a16:creationId xmlns:a16="http://schemas.microsoft.com/office/drawing/2014/main" id="{A58BFBA0-9709-4D3C-A1AA-B10437F321B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02542" y="365123"/>
            <a:ext cx="329898" cy="543600"/>
          </a:xfrm>
          <a:prstGeom prst="rect">
            <a:avLst/>
          </a:prstGeom>
        </p:spPr>
      </p:pic>
      <p:pic>
        <p:nvPicPr>
          <p:cNvPr id="8" name="Picture 7" descr="A close up of a logo&#10;&#10;Description automatically generated">
            <a:extLst>
              <a:ext uri="{FF2B5EF4-FFF2-40B4-BE49-F238E27FC236}">
                <a16:creationId xmlns:a16="http://schemas.microsoft.com/office/drawing/2014/main" id="{C3F77D9B-E6B4-4DAA-A83D-AAB33BBF7DD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69167" y="365123"/>
            <a:ext cx="329898" cy="54360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07901242-F56F-407C-AD6E-7E3C4AF61997}"/>
              </a:ext>
            </a:extLst>
          </p:cNvPr>
          <p:cNvSpPr/>
          <p:nvPr/>
        </p:nvSpPr>
        <p:spPr>
          <a:xfrm>
            <a:off x="467544" y="1859340"/>
            <a:ext cx="6390456" cy="25237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800" dirty="0"/>
              <a:t>If a child is working below the objectives of the key stage they can be assessed as ‘pre key stage foundations’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8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800" dirty="0"/>
              <a:t>Towards IS A standard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714536E-9142-4A9A-A92B-2DC1D5A6925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9135" y="4221088"/>
            <a:ext cx="6937849" cy="20972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629316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Title 3">
            <a:extLst>
              <a:ext uri="{FF2B5EF4-FFF2-40B4-BE49-F238E27FC236}">
                <a16:creationId xmlns:a16="http://schemas.microsoft.com/office/drawing/2014/main" id="{F76710F4-3AAD-4B87-B7B1-035435468D95}"/>
              </a:ext>
            </a:extLst>
          </p:cNvPr>
          <p:cNvSpPr txBox="1">
            <a:spLocks/>
          </p:cNvSpPr>
          <p:nvPr/>
        </p:nvSpPr>
        <p:spPr>
          <a:xfrm>
            <a:off x="0" y="366564"/>
            <a:ext cx="9144000" cy="543596"/>
          </a:xfrm>
          <a:prstGeom prst="rect">
            <a:avLst/>
          </a:prstGeom>
          <a:solidFill>
            <a:schemeClr val="tx1"/>
          </a:solidFill>
        </p:spPr>
        <p:txBody>
          <a:bodyPr vert="horz" lIns="25200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>
                <a:solidFill>
                  <a:schemeClr val="bg1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en-GB" dirty="0"/>
              <a:t>Organisation</a:t>
            </a:r>
          </a:p>
        </p:txBody>
      </p:sp>
      <p:pic>
        <p:nvPicPr>
          <p:cNvPr id="7" name="Picture 6" descr="A close up of a logo&#10;&#10;Description automatically generated">
            <a:extLst>
              <a:ext uri="{FF2B5EF4-FFF2-40B4-BE49-F238E27FC236}">
                <a16:creationId xmlns:a16="http://schemas.microsoft.com/office/drawing/2014/main" id="{A58BFBA0-9709-4D3C-A1AA-B10437F321B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02542" y="365123"/>
            <a:ext cx="329898" cy="543600"/>
          </a:xfrm>
          <a:prstGeom prst="rect">
            <a:avLst/>
          </a:prstGeom>
        </p:spPr>
      </p:pic>
      <p:pic>
        <p:nvPicPr>
          <p:cNvPr id="8" name="Picture 7" descr="A close up of a logo&#10;&#10;Description automatically generated">
            <a:extLst>
              <a:ext uri="{FF2B5EF4-FFF2-40B4-BE49-F238E27FC236}">
                <a16:creationId xmlns:a16="http://schemas.microsoft.com/office/drawing/2014/main" id="{C3F77D9B-E6B4-4DAA-A83D-AAB33BBF7DD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69167" y="365123"/>
            <a:ext cx="329898" cy="54360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07901242-F56F-407C-AD6E-7E3C4AF61997}"/>
              </a:ext>
            </a:extLst>
          </p:cNvPr>
          <p:cNvSpPr/>
          <p:nvPr/>
        </p:nvSpPr>
        <p:spPr>
          <a:xfrm>
            <a:off x="467544" y="1859340"/>
            <a:ext cx="6390456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/>
              <a:t>Papers will take place in the classroom and group rooms- children will be split into small groups dependant on needs. Done by the class teacher</a:t>
            </a:r>
          </a:p>
          <a:p>
            <a:endParaRPr lang="en-GB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/>
              <a:t>Reporting results- DFE/LA will be told if the child is Working Towards, Working At, Working with Greater Depth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0752892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7C74589D-D342-4737-8C16-4C62FF9B529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004048" y="1484784"/>
            <a:ext cx="3681536" cy="1944216"/>
          </a:xfrm>
        </p:spPr>
        <p:txBody>
          <a:bodyPr/>
          <a:lstStyle/>
          <a:p>
            <a:r>
              <a:rPr lang="en-GB" sz="6000" dirty="0"/>
              <a:t>Any Questions?</a:t>
            </a:r>
            <a:endParaRPr lang="en-GB" sz="3600" dirty="0">
              <a:solidFill>
                <a:schemeClr val="accent1"/>
              </a:solidFill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72089B72-E6D7-4253-8357-B293F17835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73655" y="4437112"/>
            <a:ext cx="1542321" cy="20529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49537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Title 3">
            <a:extLst>
              <a:ext uri="{FF2B5EF4-FFF2-40B4-BE49-F238E27FC236}">
                <a16:creationId xmlns:a16="http://schemas.microsoft.com/office/drawing/2014/main" id="{F76710F4-3AAD-4B87-B7B1-035435468D95}"/>
              </a:ext>
            </a:extLst>
          </p:cNvPr>
          <p:cNvSpPr txBox="1">
            <a:spLocks/>
          </p:cNvSpPr>
          <p:nvPr/>
        </p:nvSpPr>
        <p:spPr>
          <a:xfrm>
            <a:off x="0" y="366564"/>
            <a:ext cx="9144000" cy="543596"/>
          </a:xfrm>
          <a:prstGeom prst="rect">
            <a:avLst/>
          </a:prstGeom>
          <a:solidFill>
            <a:schemeClr val="tx1"/>
          </a:solidFill>
        </p:spPr>
        <p:txBody>
          <a:bodyPr vert="horz" lIns="25200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>
                <a:solidFill>
                  <a:schemeClr val="bg1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en-GB" dirty="0"/>
              <a:t>Don’t Panic!! </a:t>
            </a:r>
          </a:p>
        </p:txBody>
      </p:sp>
      <p:pic>
        <p:nvPicPr>
          <p:cNvPr id="7" name="Picture 6" descr="A close up of a logo&#10;&#10;Description automatically generated">
            <a:extLst>
              <a:ext uri="{FF2B5EF4-FFF2-40B4-BE49-F238E27FC236}">
                <a16:creationId xmlns:a16="http://schemas.microsoft.com/office/drawing/2014/main" id="{A58BFBA0-9709-4D3C-A1AA-B10437F321B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02542" y="365123"/>
            <a:ext cx="329898" cy="543600"/>
          </a:xfrm>
          <a:prstGeom prst="rect">
            <a:avLst/>
          </a:prstGeom>
        </p:spPr>
      </p:pic>
      <p:pic>
        <p:nvPicPr>
          <p:cNvPr id="8" name="Picture 7" descr="A close up of a logo&#10;&#10;Description automatically generated">
            <a:extLst>
              <a:ext uri="{FF2B5EF4-FFF2-40B4-BE49-F238E27FC236}">
                <a16:creationId xmlns:a16="http://schemas.microsoft.com/office/drawing/2014/main" id="{C3F77D9B-E6B4-4DAA-A83D-AAB33BBF7DD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69167" y="365123"/>
            <a:ext cx="329898" cy="543600"/>
          </a:xfrm>
          <a:prstGeom prst="rect">
            <a:avLst/>
          </a:prstGeom>
        </p:spPr>
      </p:pic>
      <p:sp>
        <p:nvSpPr>
          <p:cNvPr id="9" name="Subtitle 4">
            <a:extLst>
              <a:ext uri="{FF2B5EF4-FFF2-40B4-BE49-F238E27FC236}">
                <a16:creationId xmlns:a16="http://schemas.microsoft.com/office/drawing/2014/main" id="{FD3D44B5-5A2C-490D-AF3E-EA8BA69AA047}"/>
              </a:ext>
            </a:extLst>
          </p:cNvPr>
          <p:cNvSpPr txBox="1">
            <a:spLocks/>
          </p:cNvSpPr>
          <p:nvPr/>
        </p:nvSpPr>
        <p:spPr>
          <a:xfrm>
            <a:off x="323528" y="1124744"/>
            <a:ext cx="8280920" cy="518457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200000"/>
              </a:lnSpc>
              <a:buSzPct val="119000"/>
              <a:buNone/>
            </a:pPr>
            <a:r>
              <a:rPr lang="en-GB" dirty="0"/>
              <a:t>  </a:t>
            </a:r>
            <a:endParaRPr lang="en-GB" b="1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3E69866D-19E0-4B40-9A19-D007E1A14E5D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2123728" y="1628800"/>
            <a:ext cx="4680520" cy="3960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70498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Title 3">
            <a:extLst>
              <a:ext uri="{FF2B5EF4-FFF2-40B4-BE49-F238E27FC236}">
                <a16:creationId xmlns:a16="http://schemas.microsoft.com/office/drawing/2014/main" id="{F76710F4-3AAD-4B87-B7B1-035435468D95}"/>
              </a:ext>
            </a:extLst>
          </p:cNvPr>
          <p:cNvSpPr txBox="1">
            <a:spLocks/>
          </p:cNvSpPr>
          <p:nvPr/>
        </p:nvSpPr>
        <p:spPr>
          <a:xfrm>
            <a:off x="-1587" y="384104"/>
            <a:ext cx="9144000" cy="543596"/>
          </a:xfrm>
          <a:prstGeom prst="rect">
            <a:avLst/>
          </a:prstGeom>
          <a:solidFill>
            <a:schemeClr val="tx1"/>
          </a:solidFill>
        </p:spPr>
        <p:txBody>
          <a:bodyPr vert="horz" lIns="25200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>
                <a:solidFill>
                  <a:schemeClr val="bg1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en-GB" dirty="0"/>
              <a:t>General information about assessments</a:t>
            </a:r>
          </a:p>
        </p:txBody>
      </p:sp>
      <p:pic>
        <p:nvPicPr>
          <p:cNvPr id="7" name="Picture 6" descr="A close up of a logo&#10;&#10;Description automatically generated">
            <a:extLst>
              <a:ext uri="{FF2B5EF4-FFF2-40B4-BE49-F238E27FC236}">
                <a16:creationId xmlns:a16="http://schemas.microsoft.com/office/drawing/2014/main" id="{A58BFBA0-9709-4D3C-A1AA-B10437F321B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02542" y="365123"/>
            <a:ext cx="329898" cy="543600"/>
          </a:xfrm>
          <a:prstGeom prst="rect">
            <a:avLst/>
          </a:prstGeom>
        </p:spPr>
      </p:pic>
      <p:pic>
        <p:nvPicPr>
          <p:cNvPr id="8" name="Picture 7" descr="A close up of a logo&#10;&#10;Description automatically generated">
            <a:extLst>
              <a:ext uri="{FF2B5EF4-FFF2-40B4-BE49-F238E27FC236}">
                <a16:creationId xmlns:a16="http://schemas.microsoft.com/office/drawing/2014/main" id="{C3F77D9B-E6B4-4DAA-A83D-AAB33BBF7DD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69167" y="365123"/>
            <a:ext cx="329898" cy="543600"/>
          </a:xfrm>
          <a:prstGeom prst="rect">
            <a:avLst/>
          </a:prstGeom>
        </p:spPr>
      </p:pic>
      <p:sp>
        <p:nvSpPr>
          <p:cNvPr id="10" name="Subtitle 1"/>
          <p:cNvSpPr txBox="1">
            <a:spLocks/>
          </p:cNvSpPr>
          <p:nvPr/>
        </p:nvSpPr>
        <p:spPr bwMode="auto">
          <a:xfrm>
            <a:off x="528638" y="1916832"/>
            <a:ext cx="8083550" cy="43014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28600" indent="-182563">
              <a:defRPr>
                <a:solidFill>
                  <a:schemeClr val="tx1"/>
                </a:solidFill>
                <a:latin typeface="Trebuchet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9pPr>
          </a:lstStyle>
          <a:p>
            <a:pPr marL="331787" indent="-285750">
              <a:buFont typeface="Arial" panose="020B0604020202020204" pitchFamily="34" charset="0"/>
              <a:buChar char="•"/>
            </a:pPr>
            <a:r>
              <a:rPr lang="en-GB" dirty="0"/>
              <a:t>Children will be assessed in Reading, Writing, </a:t>
            </a:r>
          </a:p>
          <a:p>
            <a:r>
              <a:rPr lang="en-GB" dirty="0"/>
              <a:t>Maths and SPAG. </a:t>
            </a:r>
          </a:p>
          <a:p>
            <a:endParaRPr lang="en-GB" dirty="0"/>
          </a:p>
          <a:p>
            <a:pPr marL="331787" indent="-285750">
              <a:buFont typeface="Arial" panose="020B0604020202020204" pitchFamily="34" charset="0"/>
              <a:buChar char="•"/>
            </a:pPr>
            <a:r>
              <a:rPr lang="en-GB" dirty="0"/>
              <a:t>Tests must take place in May (Reading and Maths are compulsory. SPAG is optional). </a:t>
            </a:r>
          </a:p>
          <a:p>
            <a:pPr marL="46037" indent="0"/>
            <a:endParaRPr lang="en-GB" dirty="0"/>
          </a:p>
          <a:p>
            <a:pPr marL="331787" indent="-285750">
              <a:buFont typeface="Arial" panose="020B0604020202020204" pitchFamily="34" charset="0"/>
              <a:buChar char="•"/>
            </a:pPr>
            <a:r>
              <a:rPr lang="en-GB" dirty="0"/>
              <a:t>Tests are pieces of the puzzle. </a:t>
            </a:r>
          </a:p>
          <a:p>
            <a:pPr marL="46037" indent="0"/>
            <a:endParaRPr lang="en-GB" dirty="0"/>
          </a:p>
          <a:p>
            <a:pPr marL="331787" indent="-285750">
              <a:buFont typeface="Arial" panose="020B0604020202020204" pitchFamily="34" charset="0"/>
              <a:buChar char="•"/>
            </a:pPr>
            <a:r>
              <a:rPr lang="en-GB" dirty="0"/>
              <a:t>Papers will be marked by class teacher and children will receive a raw score. </a:t>
            </a:r>
          </a:p>
          <a:p>
            <a:pPr marL="46037" indent="0"/>
            <a:endParaRPr lang="en-GB" dirty="0"/>
          </a:p>
          <a:p>
            <a:pPr marL="331787" indent="-285750">
              <a:buFont typeface="Arial" panose="020B0604020202020204" pitchFamily="34" charset="0"/>
              <a:buChar char="•"/>
            </a:pPr>
            <a:r>
              <a:rPr lang="en-GB" dirty="0"/>
              <a:t>DFE will release a conversion chart in June which will then allow the raw score to be transferred into a standardised score. </a:t>
            </a:r>
          </a:p>
          <a:p>
            <a:pPr marL="46037" indent="0" algn="ctr">
              <a:lnSpc>
                <a:spcPct val="130000"/>
              </a:lnSpc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defRPr/>
            </a:pPr>
            <a:endParaRPr lang="en-US" sz="4800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13578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Title 3">
            <a:extLst>
              <a:ext uri="{FF2B5EF4-FFF2-40B4-BE49-F238E27FC236}">
                <a16:creationId xmlns:a16="http://schemas.microsoft.com/office/drawing/2014/main" id="{F76710F4-3AAD-4B87-B7B1-035435468D95}"/>
              </a:ext>
            </a:extLst>
          </p:cNvPr>
          <p:cNvSpPr txBox="1">
            <a:spLocks/>
          </p:cNvSpPr>
          <p:nvPr/>
        </p:nvSpPr>
        <p:spPr>
          <a:xfrm>
            <a:off x="0" y="366564"/>
            <a:ext cx="9144000" cy="543596"/>
          </a:xfrm>
          <a:prstGeom prst="rect">
            <a:avLst/>
          </a:prstGeom>
          <a:solidFill>
            <a:schemeClr val="tx1"/>
          </a:solidFill>
        </p:spPr>
        <p:txBody>
          <a:bodyPr vert="horz" lIns="25200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>
                <a:solidFill>
                  <a:schemeClr val="bg1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en-GB" dirty="0"/>
              <a:t>Reading</a:t>
            </a:r>
          </a:p>
        </p:txBody>
      </p:sp>
      <p:pic>
        <p:nvPicPr>
          <p:cNvPr id="7" name="Picture 6" descr="A close up of a logo&#10;&#10;Description automatically generated">
            <a:extLst>
              <a:ext uri="{FF2B5EF4-FFF2-40B4-BE49-F238E27FC236}">
                <a16:creationId xmlns:a16="http://schemas.microsoft.com/office/drawing/2014/main" id="{A58BFBA0-9709-4D3C-A1AA-B10437F321B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02542" y="365123"/>
            <a:ext cx="329898" cy="543600"/>
          </a:xfrm>
          <a:prstGeom prst="rect">
            <a:avLst/>
          </a:prstGeom>
        </p:spPr>
      </p:pic>
      <p:pic>
        <p:nvPicPr>
          <p:cNvPr id="8" name="Picture 7" descr="A close up of a logo&#10;&#10;Description automatically generated">
            <a:extLst>
              <a:ext uri="{FF2B5EF4-FFF2-40B4-BE49-F238E27FC236}">
                <a16:creationId xmlns:a16="http://schemas.microsoft.com/office/drawing/2014/main" id="{C3F77D9B-E6B4-4DAA-A83D-AAB33BBF7DD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69167" y="365123"/>
            <a:ext cx="329898" cy="5436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88D65B5B-CD33-4AAB-A3B8-E194E2167684}"/>
              </a:ext>
            </a:extLst>
          </p:cNvPr>
          <p:cNvSpPr txBox="1"/>
          <p:nvPr/>
        </p:nvSpPr>
        <p:spPr>
          <a:xfrm>
            <a:off x="755576" y="1844824"/>
            <a:ext cx="8133509" cy="36933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Two papers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1</a:t>
            </a:r>
            <a:r>
              <a:rPr lang="en-GB" baseline="30000" dirty="0"/>
              <a:t>st</a:t>
            </a:r>
            <a:r>
              <a:rPr lang="en-GB" dirty="0"/>
              <a:t> paper will be combined reading and questions in one booklet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2</a:t>
            </a:r>
            <a:r>
              <a:rPr lang="en-GB" baseline="30000" dirty="0"/>
              <a:t>nd</a:t>
            </a:r>
            <a:r>
              <a:rPr lang="en-GB" dirty="0"/>
              <a:t> paper will be separate reading and questions and is much harder than paper 1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Papers used together with the framework</a:t>
            </a:r>
          </a:p>
          <a:p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Key things- decoding and understanding of vocabulary </a:t>
            </a:r>
          </a:p>
          <a:p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Reported as working towards expected standard, working at expected standard, </a:t>
            </a:r>
          </a:p>
          <a:p>
            <a:r>
              <a:rPr lang="en-GB" dirty="0"/>
              <a:t>working at greater depth within expected standard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238302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4">
            <a:extLst>
              <a:ext uri="{FF2B5EF4-FFF2-40B4-BE49-F238E27FC236}">
                <a16:creationId xmlns:a16="http://schemas.microsoft.com/office/drawing/2014/main" id="{D63844D2-E632-4BF7-ADF8-2166E322063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292080" y="4437112"/>
            <a:ext cx="3600400" cy="2016224"/>
          </a:xfrm>
        </p:spPr>
        <p:txBody>
          <a:bodyPr>
            <a:normAutofit/>
          </a:bodyPr>
          <a:lstStyle/>
          <a:p>
            <a:endParaRPr lang="en-GB" dirty="0">
              <a:ln w="3175" cmpd="sng">
                <a:solidFill>
                  <a:schemeClr val="bg1">
                    <a:lumMod val="75000"/>
                  </a:schemeClr>
                </a:solidFill>
              </a:ln>
            </a:endParaRPr>
          </a:p>
          <a:p>
            <a:endParaRPr lang="en-GB" dirty="0">
              <a:ln w="3175" cmpd="sng">
                <a:solidFill>
                  <a:schemeClr val="bg1">
                    <a:lumMod val="75000"/>
                  </a:schemeClr>
                </a:solidFill>
              </a:ln>
            </a:endParaRPr>
          </a:p>
          <a:p>
            <a:endParaRPr lang="en-GB" dirty="0">
              <a:ln w="3175" cmpd="sng">
                <a:solidFill>
                  <a:schemeClr val="bg1">
                    <a:lumMod val="75000"/>
                  </a:schemeClr>
                </a:solidFill>
              </a:ln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98FA17C-458E-4BF7-89C2-544A03D41E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92080" y="404664"/>
            <a:ext cx="3627979" cy="6120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95435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Title 3">
            <a:extLst>
              <a:ext uri="{FF2B5EF4-FFF2-40B4-BE49-F238E27FC236}">
                <a16:creationId xmlns:a16="http://schemas.microsoft.com/office/drawing/2014/main" id="{F76710F4-3AAD-4B87-B7B1-035435468D95}"/>
              </a:ext>
            </a:extLst>
          </p:cNvPr>
          <p:cNvSpPr txBox="1">
            <a:spLocks/>
          </p:cNvSpPr>
          <p:nvPr/>
        </p:nvSpPr>
        <p:spPr>
          <a:xfrm>
            <a:off x="0" y="366564"/>
            <a:ext cx="9144000" cy="543596"/>
          </a:xfrm>
          <a:prstGeom prst="rect">
            <a:avLst/>
          </a:prstGeom>
          <a:solidFill>
            <a:schemeClr val="tx1"/>
          </a:solidFill>
        </p:spPr>
        <p:txBody>
          <a:bodyPr vert="horz" lIns="25200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>
                <a:solidFill>
                  <a:schemeClr val="bg1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en-GB" dirty="0"/>
              <a:t>Writing </a:t>
            </a:r>
          </a:p>
        </p:txBody>
      </p:sp>
      <p:pic>
        <p:nvPicPr>
          <p:cNvPr id="7" name="Picture 6" descr="A close up of a logo&#10;&#10;Description automatically generated">
            <a:extLst>
              <a:ext uri="{FF2B5EF4-FFF2-40B4-BE49-F238E27FC236}">
                <a16:creationId xmlns:a16="http://schemas.microsoft.com/office/drawing/2014/main" id="{A58BFBA0-9709-4D3C-A1AA-B10437F321B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02542" y="365123"/>
            <a:ext cx="329898" cy="543600"/>
          </a:xfrm>
          <a:prstGeom prst="rect">
            <a:avLst/>
          </a:prstGeom>
        </p:spPr>
      </p:pic>
      <p:pic>
        <p:nvPicPr>
          <p:cNvPr id="8" name="Picture 7" descr="A close up of a logo&#10;&#10;Description automatically generated">
            <a:extLst>
              <a:ext uri="{FF2B5EF4-FFF2-40B4-BE49-F238E27FC236}">
                <a16:creationId xmlns:a16="http://schemas.microsoft.com/office/drawing/2014/main" id="{C3F77D9B-E6B4-4DAA-A83D-AAB33BBF7DD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69167" y="365123"/>
            <a:ext cx="329898" cy="54360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C6C2075F-2822-4C19-805D-E59C5758E00E}"/>
              </a:ext>
            </a:extLst>
          </p:cNvPr>
          <p:cNvSpPr/>
          <p:nvPr/>
        </p:nvSpPr>
        <p:spPr>
          <a:xfrm>
            <a:off x="611560" y="1720840"/>
            <a:ext cx="6246440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SPAG paper 1- multiple choice questions OPITIONAL </a:t>
            </a:r>
          </a:p>
          <a:p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Spelling paper – 20 contextualised words OPTIONAL</a:t>
            </a:r>
          </a:p>
          <a:p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Writing - Teacher Assessed based on the framework provided.</a:t>
            </a:r>
          </a:p>
          <a:p>
            <a:r>
              <a:rPr lang="en-GB" dirty="0"/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Key things- HANDWRITING AND SPELLING OF RED words.</a:t>
            </a:r>
          </a:p>
          <a:p>
            <a:r>
              <a:rPr lang="en-GB" dirty="0"/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Reported as working towards expected standard, working at expected standard, working at greater depth within expected standard.</a:t>
            </a:r>
          </a:p>
        </p:txBody>
      </p:sp>
    </p:spTree>
    <p:extLst>
      <p:ext uri="{BB962C8B-B14F-4D97-AF65-F5344CB8AC3E}">
        <p14:creationId xmlns:p14="http://schemas.microsoft.com/office/powerpoint/2010/main" val="39826961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4">
            <a:extLst>
              <a:ext uri="{FF2B5EF4-FFF2-40B4-BE49-F238E27FC236}">
                <a16:creationId xmlns:a16="http://schemas.microsoft.com/office/drawing/2014/main" id="{D63844D2-E632-4BF7-ADF8-2166E322063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292080" y="4437112"/>
            <a:ext cx="3600400" cy="2016224"/>
          </a:xfrm>
        </p:spPr>
        <p:txBody>
          <a:bodyPr>
            <a:normAutofit/>
          </a:bodyPr>
          <a:lstStyle/>
          <a:p>
            <a:endParaRPr lang="en-GB" dirty="0">
              <a:ln w="3175" cmpd="sng">
                <a:solidFill>
                  <a:schemeClr val="bg1">
                    <a:lumMod val="75000"/>
                  </a:schemeClr>
                </a:solidFill>
              </a:ln>
            </a:endParaRPr>
          </a:p>
          <a:p>
            <a:endParaRPr lang="en-GB" dirty="0">
              <a:ln w="3175" cmpd="sng">
                <a:solidFill>
                  <a:schemeClr val="bg1">
                    <a:lumMod val="75000"/>
                  </a:schemeClr>
                </a:solidFill>
              </a:ln>
            </a:endParaRPr>
          </a:p>
          <a:p>
            <a:endParaRPr lang="en-GB" dirty="0">
              <a:ln w="3175" cmpd="sng">
                <a:solidFill>
                  <a:schemeClr val="bg1">
                    <a:lumMod val="75000"/>
                  </a:schemeClr>
                </a:solidFill>
              </a:ln>
            </a:endParaRPr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C2EADC9A-A5FB-4756-AE33-CE810AF0860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339" t="17212" r="20470" b="4682"/>
          <a:stretch/>
        </p:blipFill>
        <p:spPr bwMode="auto">
          <a:xfrm>
            <a:off x="5508104" y="260648"/>
            <a:ext cx="3420082" cy="61206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549059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Title 3">
            <a:extLst>
              <a:ext uri="{FF2B5EF4-FFF2-40B4-BE49-F238E27FC236}">
                <a16:creationId xmlns:a16="http://schemas.microsoft.com/office/drawing/2014/main" id="{F76710F4-3AAD-4B87-B7B1-035435468D95}"/>
              </a:ext>
            </a:extLst>
          </p:cNvPr>
          <p:cNvSpPr txBox="1">
            <a:spLocks/>
          </p:cNvSpPr>
          <p:nvPr/>
        </p:nvSpPr>
        <p:spPr>
          <a:xfrm>
            <a:off x="0" y="366564"/>
            <a:ext cx="9144000" cy="543596"/>
          </a:xfrm>
          <a:prstGeom prst="rect">
            <a:avLst/>
          </a:prstGeom>
          <a:solidFill>
            <a:schemeClr val="tx1"/>
          </a:solidFill>
        </p:spPr>
        <p:txBody>
          <a:bodyPr vert="horz" lIns="25200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>
                <a:solidFill>
                  <a:schemeClr val="bg1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en-GB" dirty="0"/>
              <a:t>Maths</a:t>
            </a:r>
          </a:p>
        </p:txBody>
      </p:sp>
      <p:pic>
        <p:nvPicPr>
          <p:cNvPr id="7" name="Picture 6" descr="A close up of a logo&#10;&#10;Description automatically generated">
            <a:extLst>
              <a:ext uri="{FF2B5EF4-FFF2-40B4-BE49-F238E27FC236}">
                <a16:creationId xmlns:a16="http://schemas.microsoft.com/office/drawing/2014/main" id="{A58BFBA0-9709-4D3C-A1AA-B10437F321B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02542" y="365123"/>
            <a:ext cx="329898" cy="543600"/>
          </a:xfrm>
          <a:prstGeom prst="rect">
            <a:avLst/>
          </a:prstGeom>
        </p:spPr>
      </p:pic>
      <p:pic>
        <p:nvPicPr>
          <p:cNvPr id="8" name="Picture 7" descr="A close up of a logo&#10;&#10;Description automatically generated">
            <a:extLst>
              <a:ext uri="{FF2B5EF4-FFF2-40B4-BE49-F238E27FC236}">
                <a16:creationId xmlns:a16="http://schemas.microsoft.com/office/drawing/2014/main" id="{C3F77D9B-E6B4-4DAA-A83D-AAB33BBF7DD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69167" y="365123"/>
            <a:ext cx="329898" cy="54360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07901242-F56F-407C-AD6E-7E3C4AF61997}"/>
              </a:ext>
            </a:extLst>
          </p:cNvPr>
          <p:cNvSpPr/>
          <p:nvPr/>
        </p:nvSpPr>
        <p:spPr>
          <a:xfrm>
            <a:off x="467544" y="1859340"/>
            <a:ext cx="6390456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Paper 1-  Arithmetic e.g. 15 x 4 =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Paper 2- Reasoning e.g. contextualised questions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Time limits (although they do not have to be timed!)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Children can have people reading the questions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Reported as working towards expected standard, working at expected standard, working at greater depth within expected standard. </a:t>
            </a:r>
          </a:p>
        </p:txBody>
      </p:sp>
    </p:spTree>
    <p:extLst>
      <p:ext uri="{BB962C8B-B14F-4D97-AF65-F5344CB8AC3E}">
        <p14:creationId xmlns:p14="http://schemas.microsoft.com/office/powerpoint/2010/main" val="329211842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4">
            <a:extLst>
              <a:ext uri="{FF2B5EF4-FFF2-40B4-BE49-F238E27FC236}">
                <a16:creationId xmlns:a16="http://schemas.microsoft.com/office/drawing/2014/main" id="{D63844D2-E632-4BF7-ADF8-2166E322063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292080" y="4437112"/>
            <a:ext cx="3600400" cy="2016224"/>
          </a:xfrm>
        </p:spPr>
        <p:txBody>
          <a:bodyPr>
            <a:normAutofit/>
          </a:bodyPr>
          <a:lstStyle/>
          <a:p>
            <a:endParaRPr lang="en-GB" dirty="0">
              <a:ln w="3175" cmpd="sng">
                <a:solidFill>
                  <a:schemeClr val="bg1">
                    <a:lumMod val="75000"/>
                  </a:schemeClr>
                </a:solidFill>
              </a:ln>
            </a:endParaRPr>
          </a:p>
          <a:p>
            <a:endParaRPr lang="en-GB" dirty="0">
              <a:ln w="3175" cmpd="sng">
                <a:solidFill>
                  <a:schemeClr val="bg1">
                    <a:lumMod val="75000"/>
                  </a:schemeClr>
                </a:solidFill>
              </a:ln>
            </a:endParaRPr>
          </a:p>
          <a:p>
            <a:endParaRPr lang="en-GB" dirty="0">
              <a:ln w="3175" cmpd="sng">
                <a:solidFill>
                  <a:schemeClr val="bg1">
                    <a:lumMod val="75000"/>
                  </a:schemeClr>
                </a:solidFill>
              </a:ln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2628DA23-607B-44F7-B2FF-5DA0E0B358A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84997" y="621548"/>
            <a:ext cx="3600400" cy="56149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257376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St.Johns Colours">
      <a:dk1>
        <a:srgbClr val="1C365F"/>
      </a:dk1>
      <a:lt1>
        <a:sysClr val="window" lastClr="FFFFFF"/>
      </a:lt1>
      <a:dk2>
        <a:srgbClr val="009CDE"/>
      </a:dk2>
      <a:lt2>
        <a:srgbClr val="D9D9D6"/>
      </a:lt2>
      <a:accent1>
        <a:srgbClr val="64CCC9"/>
      </a:accent1>
      <a:accent2>
        <a:srgbClr val="470ACC"/>
      </a:accent2>
      <a:accent3>
        <a:srgbClr val="AA0061"/>
      </a:accent3>
      <a:accent4>
        <a:srgbClr val="E06A54"/>
      </a:accent4>
      <a:accent5>
        <a:srgbClr val="EEB33B"/>
      </a:accent5>
      <a:accent6>
        <a:srgbClr val="009A17"/>
      </a:accent6>
      <a:hlink>
        <a:srgbClr val="79D97C"/>
      </a:hlink>
      <a:folHlink>
        <a:srgbClr val="FFD100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21355</TotalTime>
  <Words>358</Words>
  <Application>Microsoft Office PowerPoint</Application>
  <PresentationFormat>On-screen Show (4:3)</PresentationFormat>
  <Paragraphs>60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MS PGothic</vt:lpstr>
      <vt:lpstr>Arial</vt:lpstr>
      <vt:lpstr>Calibri</vt:lpstr>
      <vt:lpstr>Trebuchet MS</vt:lpstr>
      <vt:lpstr>Office Theme</vt:lpstr>
      <vt:lpstr>End of Key Stage 1 (Y2)  Assessments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Any Questions?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Tom Mardling</dc:creator>
  <cp:lastModifiedBy>Charlotte Sellers</cp:lastModifiedBy>
  <cp:revision>88</cp:revision>
  <dcterms:created xsi:type="dcterms:W3CDTF">2019-07-17T13:46:44Z</dcterms:created>
  <dcterms:modified xsi:type="dcterms:W3CDTF">2020-01-09T15:31:45Z</dcterms:modified>
</cp:coreProperties>
</file>