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7" r:id="rId2"/>
  </p:sldMasterIdLst>
  <p:notesMasterIdLst>
    <p:notesMasterId r:id="rId37"/>
  </p:notesMasterIdLst>
  <p:sldIdLst>
    <p:sldId id="256" r:id="rId3"/>
    <p:sldId id="258" r:id="rId4"/>
    <p:sldId id="286" r:id="rId5"/>
    <p:sldId id="285" r:id="rId6"/>
    <p:sldId id="281" r:id="rId7"/>
    <p:sldId id="287" r:id="rId8"/>
    <p:sldId id="282" r:id="rId9"/>
    <p:sldId id="289" r:id="rId10"/>
    <p:sldId id="301" r:id="rId11"/>
    <p:sldId id="290" r:id="rId12"/>
    <p:sldId id="302" r:id="rId13"/>
    <p:sldId id="303" r:id="rId14"/>
    <p:sldId id="291" r:id="rId15"/>
    <p:sldId id="305" r:id="rId16"/>
    <p:sldId id="306" r:id="rId17"/>
    <p:sldId id="292" r:id="rId18"/>
    <p:sldId id="307" r:id="rId19"/>
    <p:sldId id="300" r:id="rId20"/>
    <p:sldId id="288" r:id="rId21"/>
    <p:sldId id="308" r:id="rId22"/>
    <p:sldId id="293" r:id="rId23"/>
    <p:sldId id="311" r:id="rId24"/>
    <p:sldId id="312" r:id="rId25"/>
    <p:sldId id="314" r:id="rId26"/>
    <p:sldId id="313" r:id="rId27"/>
    <p:sldId id="315" r:id="rId28"/>
    <p:sldId id="283" r:id="rId29"/>
    <p:sldId id="296" r:id="rId30"/>
    <p:sldId id="298" r:id="rId31"/>
    <p:sldId id="299" r:id="rId32"/>
    <p:sldId id="317" r:id="rId33"/>
    <p:sldId id="316" r:id="rId34"/>
    <p:sldId id="318" r:id="rId35"/>
    <p:sldId id="319" r:id="rId36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AsDE/8LhhiQAKC7iL4I/750I5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0469"/>
  </p:normalViewPr>
  <p:slideViewPr>
    <p:cSldViewPr snapToGrid="0">
      <p:cViewPr varScale="1">
        <p:scale>
          <a:sx n="104" d="100"/>
          <a:sy n="104" d="100"/>
        </p:scale>
        <p:origin x="159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9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7" name="Google Shape;20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55797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7221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10247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176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3840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6348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4916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were you parented? Too tight no freedom. Anchored with love and some independence. Too free without much time or care.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How do you parent now? 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1979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0717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1552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7507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Routines. Bedtimes. Timings try to stick to. Rewards help encourage key behaviour.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7320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 parenting e.g. Will a rule ever be ‘flexed’? (e.g. on a weekend, for good behaviour, if it’s be a difficult day…) 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1569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Rewards are important to change key behaviour and encourage what we want to see. Do this together. Plan it.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12757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 parenting e.g. Will a rule ever be ‘flexed’? (e.g. on a weekend, for good behaviour, if it’s be a difficult day…) 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20511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Change of Face.  Important to keep cool or you lose authority and poss. Relationship (avoid blame/ secondary chat…)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Stick to guns – consistency. Plan sanctions – make them small – so you don’t over react.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57223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 parenting e.g. Will a rule ever be ‘flexed’? (e.g. on a weekend, for good behaviour, if it’s be a difficult day…) 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4695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745557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5025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300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Lots of change, pressure. Lots of theories. Modern life. Over diagnosis. Mental health. Technology…..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1509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61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6160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5936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dirty="0"/>
              <a:t>Chat, Love and Behave are essential before developing further with Care, Discover and Together.</a:t>
            </a:r>
            <a:endParaRPr dirty="0"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19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6115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076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510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8" name="Google Shape;218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022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53" descr="A picture containing person, outdoor, curtain, stan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2366" y="4607477"/>
            <a:ext cx="3882044" cy="224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53" descr="A group of people playing football on a fiel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35115" y="2636912"/>
            <a:ext cx="4172989" cy="238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53" descr="A picture containing outdoor, 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5075" r="46504"/>
          <a:stretch/>
        </p:blipFill>
        <p:spPr>
          <a:xfrm rot="-5400000" flipH="1">
            <a:off x="1606216" y="-883848"/>
            <a:ext cx="2637520" cy="440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3" descr="A close 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3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subTitle" idx="1"/>
          </p:nvPr>
        </p:nvSpPr>
        <p:spPr>
          <a:xfrm>
            <a:off x="5282952" y="4515402"/>
            <a:ext cx="361032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53" descr="A picture containing text, boo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2594" y="2564904"/>
            <a:ext cx="1444408" cy="1925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7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7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9" name="Google Shape;69;p77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77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8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8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5" name="Google Shape;75;p7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7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9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9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1" name="Google Shape;81;p79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9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80" descr="A close up of a logo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1139485" y="-27384"/>
            <a:ext cx="4227398" cy="696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80" descr="A close up of a logo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3971667" y="-27384"/>
            <a:ext cx="4227398" cy="696583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8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80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9" name="Google Shape;89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1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81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3" name="Google Shape;93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55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60" descr="A picture containing person, laptop, indoor,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95536" y="0"/>
            <a:ext cx="5899584" cy="354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0" descr="A person sitting on a bench in front of a brick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50"/>
          <a:stretch/>
        </p:blipFill>
        <p:spPr>
          <a:xfrm>
            <a:off x="0" y="3429000"/>
            <a:ext cx="622818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720" y="2453758"/>
            <a:ext cx="1603082" cy="21380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0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0"/>
          <p:cNvSpPr txBox="1">
            <a:spLocks noGrp="1"/>
          </p:cNvSpPr>
          <p:nvPr>
            <p:ph type="subTitle" idx="1"/>
          </p:nvPr>
        </p:nvSpPr>
        <p:spPr>
          <a:xfrm>
            <a:off x="5282952" y="4515402"/>
            <a:ext cx="361032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61" descr="A person standing in front of a graffiti covered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326"/>
          <a:stretch/>
        </p:blipFill>
        <p:spPr>
          <a:xfrm>
            <a:off x="0" y="-16864"/>
            <a:ext cx="7236296" cy="690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61"/>
          <p:cNvSpPr txBox="1">
            <a:spLocks noGrp="1"/>
          </p:cNvSpPr>
          <p:nvPr>
            <p:ph type="subTitle" idx="1"/>
          </p:nvPr>
        </p:nvSpPr>
        <p:spPr>
          <a:xfrm>
            <a:off x="5282952" y="4515402"/>
            <a:ext cx="3610328" cy="92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1" name="Google Shape;161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2"/>
          <p:cNvSpPr txBox="1">
            <a:spLocks noGrp="1"/>
          </p:cNvSpPr>
          <p:nvPr>
            <p:ph type="ctrTitle"/>
          </p:nvPr>
        </p:nvSpPr>
        <p:spPr>
          <a:xfrm>
            <a:off x="5282952" y="1041400"/>
            <a:ext cx="3681536" cy="23876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62"/>
          <p:cNvSpPr txBox="1">
            <a:spLocks noGrp="1"/>
          </p:cNvSpPr>
          <p:nvPr>
            <p:ph type="subTitle" idx="1"/>
          </p:nvPr>
        </p:nvSpPr>
        <p:spPr>
          <a:xfrm>
            <a:off x="5282952" y="4797152"/>
            <a:ext cx="3610328" cy="92982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5" name="Google Shape;165;p62" descr="A picture containing text, 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000" y="6069600"/>
            <a:ext cx="504758" cy="6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0"/>
            <a:ext cx="4161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20688" y="7009"/>
            <a:ext cx="4161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3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3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2" name="Google Shape;172;p63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63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69" descr="A picture containing tree, outdoor, grass, spo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9357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7034" y="0"/>
            <a:ext cx="82562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69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9"/>
          <p:cNvSpPr txBox="1">
            <a:spLocks noGrp="1"/>
          </p:cNvSpPr>
          <p:nvPr>
            <p:ph type="body" idx="1"/>
          </p:nvPr>
        </p:nvSpPr>
        <p:spPr>
          <a:xfrm>
            <a:off x="2123728" y="1268760"/>
            <a:ext cx="6075337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69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9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4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4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8" name="Google Shape;178;p6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5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65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4" name="Google Shape;184;p6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5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66" descr="A close up of a logo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1139485" y="-27384"/>
            <a:ext cx="4227398" cy="6965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6" descr="A close up of a logo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3971667" y="-27384"/>
            <a:ext cx="4227398" cy="696583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6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2" name="Google Shape;192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7" descr="A picture containing tree, outdoor, grass, spo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39357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7034" y="0"/>
            <a:ext cx="82562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2123728" y="1268760"/>
            <a:ext cx="6075337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8" name="Google Shape;198;p67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67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8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8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04" name="Google Shape;20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70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70"/>
          <p:cNvSpPr txBox="1">
            <a:spLocks noGrp="1"/>
          </p:cNvSpPr>
          <p:nvPr>
            <p:ph type="ctrTitle"/>
          </p:nvPr>
        </p:nvSpPr>
        <p:spPr>
          <a:xfrm>
            <a:off x="5282952" y="548680"/>
            <a:ext cx="3681536" cy="234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0"/>
          <p:cNvSpPr txBox="1">
            <a:spLocks noGrp="1"/>
          </p:cNvSpPr>
          <p:nvPr>
            <p:ph type="subTitle" idx="1"/>
          </p:nvPr>
        </p:nvSpPr>
        <p:spPr>
          <a:xfrm>
            <a:off x="5318556" y="4149080"/>
            <a:ext cx="3610328" cy="107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71" descr="A picture containing person, laptop, indoor,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395536" y="0"/>
            <a:ext cx="5899584" cy="3545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71" descr="A person sitting on a bench in front of a brick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950"/>
          <a:stretch/>
        </p:blipFill>
        <p:spPr>
          <a:xfrm>
            <a:off x="0" y="3429000"/>
            <a:ext cx="6228184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720" y="2453758"/>
            <a:ext cx="1603082" cy="213804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1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1"/>
          <p:cNvSpPr txBox="1">
            <a:spLocks noGrp="1"/>
          </p:cNvSpPr>
          <p:nvPr>
            <p:ph type="subTitle" idx="1"/>
          </p:nvPr>
        </p:nvSpPr>
        <p:spPr>
          <a:xfrm>
            <a:off x="5282952" y="4515402"/>
            <a:ext cx="3610328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2" descr="A group of people standing on a beac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24544" y="5855"/>
            <a:ext cx="69499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72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2"/>
          <p:cNvSpPr txBox="1">
            <a:spLocks noGrp="1"/>
          </p:cNvSpPr>
          <p:nvPr>
            <p:ph type="ctrTitle"/>
          </p:nvPr>
        </p:nvSpPr>
        <p:spPr>
          <a:xfrm>
            <a:off x="5282952" y="548680"/>
            <a:ext cx="3681536" cy="2347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  <a:defRPr sz="4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2"/>
          <p:cNvSpPr txBox="1">
            <a:spLocks noGrp="1"/>
          </p:cNvSpPr>
          <p:nvPr>
            <p:ph type="subTitle" idx="1"/>
          </p:nvPr>
        </p:nvSpPr>
        <p:spPr>
          <a:xfrm>
            <a:off x="5318556" y="4149080"/>
            <a:ext cx="3610328" cy="1073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0" name="Google Shape;40;p72" descr="A picture containing text, boo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8711" y="5517232"/>
            <a:ext cx="930019" cy="12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3" descr="A person standing in front of a graffiti covered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4326"/>
          <a:stretch/>
        </p:blipFill>
        <p:spPr>
          <a:xfrm>
            <a:off x="0" y="-16864"/>
            <a:ext cx="7236296" cy="690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3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3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3"/>
          <p:cNvSpPr txBox="1">
            <a:spLocks noGrp="1"/>
          </p:cNvSpPr>
          <p:nvPr>
            <p:ph type="subTitle" idx="1"/>
          </p:nvPr>
        </p:nvSpPr>
        <p:spPr>
          <a:xfrm>
            <a:off x="5282952" y="4515402"/>
            <a:ext cx="3610328" cy="92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6" name="Google Shape;46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74" descr="A picture containing person, indoor, table, sitt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13232" r="13752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4" descr="A close up of a logo&#10;&#10;Description automatically generated"/>
          <p:cNvPicPr preferRelativeResize="0"/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395536" y="0"/>
            <a:ext cx="41619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4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4"/>
          <p:cNvSpPr txBox="1">
            <a:spLocks noGrp="1"/>
          </p:cNvSpPr>
          <p:nvPr>
            <p:ph type="subTitle" idx="1"/>
          </p:nvPr>
        </p:nvSpPr>
        <p:spPr>
          <a:xfrm>
            <a:off x="5282952" y="3429000"/>
            <a:ext cx="3610328" cy="92982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2" name="Google Shape;52;p74" descr="A picture containing text, boo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000" y="6069600"/>
            <a:ext cx="504758" cy="6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Slide">
  <p:cSld name="6_Title Slid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5"/>
          <p:cNvSpPr txBox="1">
            <a:spLocks noGrp="1"/>
          </p:cNvSpPr>
          <p:nvPr>
            <p:ph type="ctrTitle"/>
          </p:nvPr>
        </p:nvSpPr>
        <p:spPr>
          <a:xfrm>
            <a:off x="5282952" y="1041400"/>
            <a:ext cx="3681536" cy="23876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5"/>
          <p:cNvSpPr txBox="1">
            <a:spLocks noGrp="1"/>
          </p:cNvSpPr>
          <p:nvPr>
            <p:ph type="subTitle" idx="1"/>
          </p:nvPr>
        </p:nvSpPr>
        <p:spPr>
          <a:xfrm>
            <a:off x="5282952" y="4797152"/>
            <a:ext cx="3610328" cy="92982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6" name="Google Shape;56;p75" descr="A picture containing text, boo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000" y="6069600"/>
            <a:ext cx="504758" cy="6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0"/>
            <a:ext cx="416197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20688" y="7009"/>
            <a:ext cx="41619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6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596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6"/>
          <p:cNvSpPr txBox="1">
            <a:spLocks noGrp="1"/>
          </p:cNvSpPr>
          <p:nvPr>
            <p:ph type="body" idx="1"/>
          </p:nvPr>
        </p:nvSpPr>
        <p:spPr>
          <a:xfrm>
            <a:off x="251520" y="1268760"/>
            <a:ext cx="7947545" cy="5040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" name="Google Shape;63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8424" y="6068037"/>
            <a:ext cx="504856" cy="673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7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Google Shape;118;p5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4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4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parentgym.com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place2be.org.uk/our-services/parents-and-carers/support-for-families-in-place2be-schools/parenting-smart-online-course/#:~:text=Book%20now-,Overview,young%20people%2C%20and%20their%20famili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bristol.gov.uk/residents/social-care-and-health/children-and-families/support-for-parents-and-carers/parenting-courses-currently-running-in-bristol" TargetMode="External"/><Relationship Id="rId5" Type="http://schemas.openxmlformats.org/officeDocument/2006/relationships/hyperlink" Target="http://www.netmums.com/support/netmums-parenting-course-welcome" TargetMode="External"/><Relationship Id="rId4" Type="http://schemas.openxmlformats.org/officeDocument/2006/relationships/hyperlink" Target="https://www.familylives.org.uk/how-we-can-help/online-parenting-cours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9"/>
          <p:cNvSpPr txBox="1">
            <a:spLocks noGrp="1"/>
          </p:cNvSpPr>
          <p:nvPr>
            <p:ph type="ctrTitle"/>
          </p:nvPr>
        </p:nvSpPr>
        <p:spPr>
          <a:xfrm>
            <a:off x="5282952" y="508498"/>
            <a:ext cx="36815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GB" sz="6000" dirty="0"/>
              <a:t>Positive</a:t>
            </a:r>
            <a:br>
              <a:rPr lang="en-GB" sz="6000" dirty="0"/>
            </a:br>
            <a:r>
              <a:rPr lang="en-GB" sz="6000" dirty="0"/>
              <a:t>Parenting</a:t>
            </a:r>
            <a:endParaRPr sz="6000" dirty="0"/>
          </a:p>
        </p:txBody>
      </p:sp>
      <p:sp>
        <p:nvSpPr>
          <p:cNvPr id="210" name="Google Shape;210;p49"/>
          <p:cNvSpPr txBox="1">
            <a:spLocks noGrp="1"/>
          </p:cNvSpPr>
          <p:nvPr>
            <p:ph type="subTitle" idx="1"/>
          </p:nvPr>
        </p:nvSpPr>
        <p:spPr>
          <a:xfrm>
            <a:off x="5282952" y="4941168"/>
            <a:ext cx="3610328" cy="122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Wednesday 26</a:t>
            </a:r>
            <a:r>
              <a:rPr lang="en-GB" baseline="30000" dirty="0"/>
              <a:t>th</a:t>
            </a:r>
            <a:r>
              <a:rPr lang="en-GB" dirty="0"/>
              <a:t> April 2023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Chat Activity: DESCRIPTIVE PRAISE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3F6022B-A39B-4FCD-937F-4BF4F298183F}"/>
              </a:ext>
            </a:extLst>
          </p:cNvPr>
          <p:cNvSpPr/>
          <p:nvPr/>
        </p:nvSpPr>
        <p:spPr>
          <a:xfrm>
            <a:off x="310861" y="1122217"/>
            <a:ext cx="8522277" cy="5010727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It’s a literally a SUPERPOWER and it’s FREE!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082AB-7353-43CD-8968-F1618CA3D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616" y="1219198"/>
            <a:ext cx="2160875" cy="1267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7FEB71-2B43-4F28-9C53-02A1C1E7E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759" y="5192304"/>
            <a:ext cx="1918318" cy="1086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3CCF1-7E01-4B15-AA76-232D40A4A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386" y="2111878"/>
            <a:ext cx="2734057" cy="2934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25050-E6EE-41ED-906B-159D11199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1500" y="2700097"/>
            <a:ext cx="3410426" cy="26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9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D3FC-4983-4DAE-8B22-176C32907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just want us to listen 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F3AE5-5690-4F77-8211-33AD59C62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73" y="1051609"/>
            <a:ext cx="6007800" cy="5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12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2CD64-0DCB-4703-9B1A-3E824DED2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85" y="0"/>
            <a:ext cx="1825560" cy="908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9474DD-1C65-4F20-ADE3-6E5953C22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056" y="0"/>
            <a:ext cx="4946706" cy="68638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CC578-9448-41C5-AD07-E9713D5416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55" y="0"/>
            <a:ext cx="2133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48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B7D003-6B93-4D66-9345-6F9FDA6203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4" y="0"/>
            <a:ext cx="622546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60E-97DF-4B90-ABD6-B55B7541F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587" y="0"/>
            <a:ext cx="2223386" cy="10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83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Chat Activity: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0980C-8A99-493D-9A62-3537EA75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991" y="30018"/>
            <a:ext cx="55319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83C29D-CFF2-4031-B881-1E8BED039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315" y="48491"/>
            <a:ext cx="5399369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78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Chat – developing relationships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3F6022B-A39B-4FCD-937F-4BF4F298183F}"/>
              </a:ext>
            </a:extLst>
          </p:cNvPr>
          <p:cNvSpPr/>
          <p:nvPr/>
        </p:nvSpPr>
        <p:spPr>
          <a:xfrm>
            <a:off x="298450" y="1168399"/>
            <a:ext cx="8522277" cy="5282527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 on your Talking/ Parenting style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Prioritise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spending quality chat time with your child – plan the time – mornings, over dinner, at bedtime.</a:t>
            </a:r>
            <a:endParaRPr lang="en-GB" sz="24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Descriptive Praise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 Listening and Super Silence….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communication open avoid jumping in, they won’t tell you next time!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yourself thinking time to respond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friendship, learning and worries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 simple, timely instructions, allow take up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fun days or activities to 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C9A605-AF80-4597-A87E-ABAE54CCD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106" y="-1"/>
            <a:ext cx="2233728" cy="1505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09D70-7ECE-4AFA-AD74-F8F6AA4BA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851" y="5544861"/>
            <a:ext cx="2649316" cy="131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1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Love: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EACA5E-C0B5-4D27-B12B-2AFD00F60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08" y="1423707"/>
            <a:ext cx="3467584" cy="40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99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83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Love Activity: Parenting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886D40-5AA0-4478-8DDB-F0C34FF09DB9}"/>
              </a:ext>
            </a:extLst>
          </p:cNvPr>
          <p:cNvSpPr txBox="1"/>
          <p:nvPr/>
        </p:nvSpPr>
        <p:spPr>
          <a:xfrm>
            <a:off x="110836" y="1893456"/>
            <a:ext cx="890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No freedom  ………..   Anchor …………  Too much freedom</a:t>
            </a:r>
          </a:p>
        </p:txBody>
      </p:sp>
    </p:spTree>
    <p:extLst>
      <p:ext uri="{BB962C8B-B14F-4D97-AF65-F5344CB8AC3E}">
        <p14:creationId xmlns:p14="http://schemas.microsoft.com/office/powerpoint/2010/main" val="37881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Love Activity: One to one time and LOVE BOMBING 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3F6022B-A39B-4FCD-937F-4BF4F298183F}"/>
              </a:ext>
            </a:extLst>
          </p:cNvPr>
          <p:cNvSpPr/>
          <p:nvPr/>
        </p:nvSpPr>
        <p:spPr>
          <a:xfrm>
            <a:off x="298450" y="1168399"/>
            <a:ext cx="8522277" cy="5282527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39096-D2CC-4F79-A339-0533A0D87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47218"/>
            <a:ext cx="3907717" cy="4340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0D0B4-1190-42F9-ACF1-9E0CA96BB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93" y="1734127"/>
            <a:ext cx="3831623" cy="345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41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8D26859-0A8B-E66A-538F-A44576CA1C84}"/>
              </a:ext>
            </a:extLst>
          </p:cNvPr>
          <p:cNvSpPr/>
          <p:nvPr/>
        </p:nvSpPr>
        <p:spPr>
          <a:xfrm>
            <a:off x="201593" y="1803214"/>
            <a:ext cx="8330847" cy="461605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respectful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Personal Information stays here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Supportive environment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kind to yourself parenting tough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Everyone struggles from time to time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all get things right and wrong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are aiming to do more of the right things more of the time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267F7-4EC1-4E0C-A58E-AA16B90B4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93" y="247460"/>
            <a:ext cx="2419688" cy="207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Love – Solving own problems and develop bounce back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3F6022B-A39B-4FCD-937F-4BF4F298183F}"/>
              </a:ext>
            </a:extLst>
          </p:cNvPr>
          <p:cNvSpPr/>
          <p:nvPr/>
        </p:nvSpPr>
        <p:spPr>
          <a:xfrm>
            <a:off x="4945556" y="4499551"/>
            <a:ext cx="3586884" cy="1546134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Also…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optimistic yourself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talents/ interests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BA37EF-4034-471C-96B5-4D430A1CF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857" y="1579417"/>
            <a:ext cx="3506365" cy="269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09493F-C7FA-425D-8D33-BC817C690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07" y="1450198"/>
            <a:ext cx="4104079" cy="44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1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12412" y="407074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Love – show it  -recap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3F6022B-A39B-4FCD-937F-4BF4F298183F}"/>
              </a:ext>
            </a:extLst>
          </p:cNvPr>
          <p:cNvSpPr/>
          <p:nvPr/>
        </p:nvSpPr>
        <p:spPr>
          <a:xfrm>
            <a:off x="172316" y="992625"/>
            <a:ext cx="8522277" cy="5282527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to one time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Love Bombing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99 ways</a:t>
            </a:r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 for solving own problems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Developing independence</a:t>
            </a: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 a growth mindset (optimism)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Asking what went well today?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them everything you do is coming from a ‘place of love.’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CBFC5E-0133-41F1-825B-30523E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582" y="1347861"/>
            <a:ext cx="2583958" cy="8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09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Behave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5DD6E4-7BCE-4CE2-8EC3-2913297B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28" y="908723"/>
            <a:ext cx="4442562" cy="3271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348B3-1496-4A9A-AA52-E657287FE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5475" y="3158836"/>
            <a:ext cx="4878525" cy="36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16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Routines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3E257-0A1E-4ED2-BB80-696662B74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39" y="906077"/>
            <a:ext cx="2401415" cy="58429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96627D-3457-448B-8AD7-A086F5E81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9014" y="937078"/>
            <a:ext cx="2195452" cy="58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Rewards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CF50C-E54B-452B-9F12-03D78E8A8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16" y="1378178"/>
            <a:ext cx="2705478" cy="269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8B2D8C-BCCB-48AE-9162-16825F0F1A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002" y="1470891"/>
            <a:ext cx="2600688" cy="222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86E18A-77C1-466E-AB6B-CB5099368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002" y="4363028"/>
            <a:ext cx="2238687" cy="20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5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-46070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Strategies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4B5ADD-9925-4797-B0C8-E6E7E4C16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018" y="4145893"/>
            <a:ext cx="3972479" cy="2381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A07CA-A1E4-4FF3-A242-CDD1EC0029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950" y="5179721"/>
            <a:ext cx="2143424" cy="16671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3DD7F-AC87-4FA5-803A-0612BE9425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064"/>
          <a:stretch/>
        </p:blipFill>
        <p:spPr>
          <a:xfrm>
            <a:off x="5235713" y="4094416"/>
            <a:ext cx="2963352" cy="1085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A5BAB4-D059-4E4D-9307-334BE0B744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11" y="767547"/>
            <a:ext cx="2791215" cy="1867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D65A0-3E5C-4A3A-8645-0CFB86ABC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9497" y="796965"/>
            <a:ext cx="1121453" cy="1867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958C51-0D2A-44A9-A76D-41AEB38659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545" y="560551"/>
            <a:ext cx="1717895" cy="1761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5FF1C4-DBE4-4C08-BB6C-9A93A41897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6769" y="2557846"/>
            <a:ext cx="1832719" cy="136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57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Behave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10EB4B-008A-4481-A6A0-6A610C5E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35" y="4166135"/>
            <a:ext cx="3810330" cy="2566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9EFCF-F017-4ADC-B512-61D40029A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273" y="4214576"/>
            <a:ext cx="2973894" cy="2626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B3F6DA-6DD6-4755-A027-7624E5AFE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88" y="1471607"/>
            <a:ext cx="1972935" cy="1681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6EC480-3CD2-4131-A7B3-DE2BB27FE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9" y="1471606"/>
            <a:ext cx="3879273" cy="168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9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Behaviour reminders: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67ED49-F97F-0869-ECB6-FE781F2480B3}"/>
              </a:ext>
            </a:extLst>
          </p:cNvPr>
          <p:cNvSpPr/>
          <p:nvPr/>
        </p:nvSpPr>
        <p:spPr>
          <a:xfrm>
            <a:off x="114300" y="986553"/>
            <a:ext cx="8915400" cy="5524502"/>
          </a:xfrm>
          <a:prstGeom prst="roundRect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54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accent6">
                    <a:lumMod val="75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0C222C-D1C2-43CD-A63E-63BEBD6F1F66}"/>
              </a:ext>
            </a:extLst>
          </p:cNvPr>
          <p:cNvSpPr/>
          <p:nvPr/>
        </p:nvSpPr>
        <p:spPr>
          <a:xfrm>
            <a:off x="376381" y="1493985"/>
            <a:ext cx="7677728" cy="4421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ok to say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</a:p>
          <a:p>
            <a:pPr>
              <a:lnSpc>
                <a:spcPct val="107000"/>
              </a:lnSpc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are their parent (a guide) not their friend</a:t>
            </a:r>
            <a:endParaRPr lang="en-GB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Boundaries (rules), routines and consistency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help.</a:t>
            </a:r>
          </a:p>
          <a:p>
            <a:pPr lvl="0">
              <a:lnSpc>
                <a:spcPct val="107000"/>
              </a:lnSpc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Co-parent together</a:t>
            </a:r>
          </a:p>
          <a:p>
            <a:pPr marL="342900" lvl="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 made together, check in with each other first.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partner v partner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 each other up.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 (or disagree) away from children. </a:t>
            </a:r>
          </a:p>
          <a:p>
            <a:pPr>
              <a:lnSpc>
                <a:spcPct val="107000"/>
              </a:lnSpc>
            </a:pP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 and learn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what works well / doesn’t.</a:t>
            </a:r>
          </a:p>
          <a:p>
            <a:pPr>
              <a:lnSpc>
                <a:spcPct val="107000"/>
              </a:lnSpc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it the responses of you as a parent or the child or both that helped or hindered?</a:t>
            </a:r>
          </a:p>
        </p:txBody>
      </p:sp>
    </p:spTree>
    <p:extLst>
      <p:ext uri="{BB962C8B-B14F-4D97-AF65-F5344CB8AC3E}">
        <p14:creationId xmlns:p14="http://schemas.microsoft.com/office/powerpoint/2010/main" val="214168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39968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Care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FF891F4-658C-4C48-9A99-06F28676244B}"/>
              </a:ext>
            </a:extLst>
          </p:cNvPr>
          <p:cNvSpPr/>
          <p:nvPr/>
        </p:nvSpPr>
        <p:spPr>
          <a:xfrm>
            <a:off x="267855" y="1210350"/>
            <a:ext cx="8525315" cy="55414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Self Care 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kind to yourself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one is perfect … we all lose our temper 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 it’s about doing more of the right things more of the time</a:t>
            </a: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self care (when you can) sleep, eat, exercise, hobbies/ mindfulness </a:t>
            </a:r>
            <a:r>
              <a:rPr lang="en-US" sz="2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Children: </a:t>
            </a:r>
          </a:p>
          <a:p>
            <a:r>
              <a:rPr lang="en-US" sz="2200" b="1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school aged children – 9 -11 hours. Routine is key. Provide a wind down, reward, exercise and sun in the day helps. No screens in hour before bed. Filter on devices. Set a bedtime. </a:t>
            </a:r>
          </a:p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keep it balanced and healthy</a:t>
            </a:r>
          </a:p>
          <a:p>
            <a:r>
              <a:rPr lang="en-US" sz="2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playing, gardening, walking, sport all count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35C570-EB43-4A30-AB39-5C2A3F56A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364" y="3707283"/>
            <a:ext cx="1937904" cy="70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9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39968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Discover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FF891F4-658C-4C48-9A99-06F28676244B}"/>
              </a:ext>
            </a:extLst>
          </p:cNvPr>
          <p:cNvSpPr/>
          <p:nvPr/>
        </p:nvSpPr>
        <p:spPr>
          <a:xfrm>
            <a:off x="270893" y="1210350"/>
            <a:ext cx="8522277" cy="52825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2400" dirty="0">
                <a:solidFill>
                  <a:schemeClr val="tx1"/>
                </a:solidFill>
              </a:rPr>
              <a:t>Ho</a:t>
            </a:r>
            <a:r>
              <a:rPr lang="en-GB" sz="2400" dirty="0"/>
              <a:t>mework – environment, routine, rewards, little and often</a:t>
            </a:r>
          </a:p>
          <a:p>
            <a:endParaRPr lang="en-GB" sz="2400" dirty="0"/>
          </a:p>
          <a:p>
            <a:r>
              <a:rPr lang="en-GB" sz="2400" dirty="0"/>
              <a:t>Screen time</a:t>
            </a:r>
          </a:p>
          <a:p>
            <a:endParaRPr lang="en-GB" sz="2400" dirty="0"/>
          </a:p>
          <a:p>
            <a:r>
              <a:rPr lang="en-GB" sz="2400" dirty="0"/>
              <a:t>Play</a:t>
            </a:r>
          </a:p>
          <a:p>
            <a:endParaRPr lang="en-GB" sz="2400" dirty="0"/>
          </a:p>
          <a:p>
            <a:r>
              <a:rPr lang="en-GB" sz="2400" dirty="0"/>
              <a:t>Story time</a:t>
            </a:r>
          </a:p>
        </p:txBody>
      </p:sp>
    </p:spTree>
    <p:extLst>
      <p:ext uri="{BB962C8B-B14F-4D97-AF65-F5344CB8AC3E}">
        <p14:creationId xmlns:p14="http://schemas.microsoft.com/office/powerpoint/2010/main" val="1211643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Context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67ED49-F97F-0869-ECB6-FE781F2480B3}"/>
              </a:ext>
            </a:extLst>
          </p:cNvPr>
          <p:cNvSpPr/>
          <p:nvPr/>
        </p:nvSpPr>
        <p:spPr>
          <a:xfrm>
            <a:off x="-58882" y="1187722"/>
            <a:ext cx="8547100" cy="5689600"/>
          </a:xfrm>
          <a:prstGeom prst="roundRect">
            <a:avLst/>
          </a:prstGeom>
          <a:solidFill>
            <a:schemeClr val="tx1">
              <a:lumMod val="7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CB5535-713E-449C-99B9-C9146B26B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82" y="1465720"/>
            <a:ext cx="2198442" cy="1561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349AD-C347-45CD-B43F-F4AE49B25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009" y="1419693"/>
            <a:ext cx="2135503" cy="15616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9035F0-F0C8-4FD3-A639-BB1E3ECE2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62" y="3271625"/>
            <a:ext cx="2079945" cy="1302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39FF1-D875-4323-8973-300C263CC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5009" y="3194394"/>
            <a:ext cx="2079631" cy="13912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9D549-CF09-42A1-9471-8627213C7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278" y="1419693"/>
            <a:ext cx="1227765" cy="1131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6C8A8-D9DA-4705-B6E0-FB5E3FFB8F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4853" y="1900992"/>
            <a:ext cx="822380" cy="1370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4B6D0C-4B1C-4FEB-99E7-62DA9D66AC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0507" y="1419693"/>
            <a:ext cx="985810" cy="1495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36669D-2165-423A-8F4D-A0AE1AFF9E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06311" y="2586308"/>
            <a:ext cx="785526" cy="1131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01D27A-0A3A-43CA-9842-284C226BADF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7749" y="4306463"/>
            <a:ext cx="1057123" cy="1370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E8C0A5-2655-47B5-ADB1-284C08AE97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9624" y="4649792"/>
            <a:ext cx="995406" cy="1009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680AF5-664A-4833-93EC-9AD9F5245D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2814" y="5647222"/>
            <a:ext cx="1721586" cy="1107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1478F1-1B74-4F58-967E-2560757D26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1546" y="4682056"/>
            <a:ext cx="1926914" cy="839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6B1659-49EE-44CB-B6F1-1EC61920811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8430" y="5723936"/>
            <a:ext cx="1324330" cy="954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5E237-AC8A-4F0B-AEE7-6EBAF4D750F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03678" y="4879801"/>
            <a:ext cx="1505422" cy="17955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E2925D-2F9C-42EC-9CBB-A1E43B9648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15739" y="6303956"/>
            <a:ext cx="393361" cy="3778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C3974D-CC20-4EA6-BFE5-A8F1ECE1F95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92298" y="3166082"/>
            <a:ext cx="1265492" cy="8892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5EFCFFC-4A7C-4084-B1B9-18CC78EE0C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60018" y="5802178"/>
            <a:ext cx="1882137" cy="448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3DABE7-A2E0-4BB8-8BE6-4B2063EB7A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60018" y="6341157"/>
            <a:ext cx="999231" cy="3034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7BCB82A-7E60-451D-80E7-406EAA5A97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683652" y="3285824"/>
            <a:ext cx="625570" cy="1059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7D57E-8DFE-4242-9BED-E2B20B373E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461628" y="4635563"/>
            <a:ext cx="1193190" cy="11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45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39968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Together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FF891F4-658C-4C48-9A99-06F28676244B}"/>
              </a:ext>
            </a:extLst>
          </p:cNvPr>
          <p:cNvSpPr/>
          <p:nvPr/>
        </p:nvSpPr>
        <p:spPr>
          <a:xfrm>
            <a:off x="310861" y="1210350"/>
            <a:ext cx="8522277" cy="52825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2000" dirty="0">
                <a:highlight>
                  <a:srgbClr val="FFFF00"/>
                </a:highlight>
              </a:rPr>
              <a:t>Conflict resolution - Stopping it spiralling</a:t>
            </a:r>
          </a:p>
          <a:p>
            <a:endParaRPr lang="en-GB" sz="2000" dirty="0"/>
          </a:p>
          <a:p>
            <a:r>
              <a:rPr lang="en-GB" sz="2000" dirty="0"/>
              <a:t>Co-parenting (learn &amp; reflect together)</a:t>
            </a:r>
          </a:p>
          <a:p>
            <a:endParaRPr lang="en-GB" sz="2000" dirty="0"/>
          </a:p>
          <a:p>
            <a:r>
              <a:rPr lang="en-GB" sz="2000" dirty="0">
                <a:highlight>
                  <a:srgbClr val="FFFF00"/>
                </a:highlight>
              </a:rPr>
              <a:t>Family meeting: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parents in charge but done with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Establish time and a buy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Changes everyone want to make (two way)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Keep it simple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Mention why???</a:t>
            </a:r>
          </a:p>
          <a:p>
            <a:endParaRPr lang="en-GB" sz="2000" dirty="0"/>
          </a:p>
          <a:p>
            <a:r>
              <a:rPr lang="en-GB" sz="2000" dirty="0">
                <a:highlight>
                  <a:srgbClr val="FFFF00"/>
                </a:highlight>
              </a:rPr>
              <a:t>Dream Team (siblings)</a:t>
            </a:r>
          </a:p>
          <a:p>
            <a:endParaRPr lang="en-GB" sz="2000" dirty="0"/>
          </a:p>
          <a:p>
            <a:r>
              <a:rPr lang="en-GB" sz="2000" dirty="0"/>
              <a:t>Connecting with others</a:t>
            </a:r>
          </a:p>
        </p:txBody>
      </p:sp>
    </p:spTree>
    <p:extLst>
      <p:ext uri="{BB962C8B-B14F-4D97-AF65-F5344CB8AC3E}">
        <p14:creationId xmlns:p14="http://schemas.microsoft.com/office/powerpoint/2010/main" val="658808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B5278C-78C4-40D0-8906-654913C82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24" y="0"/>
            <a:ext cx="53091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31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A964C-EC2B-4EC9-99F8-A200FD69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782" y="0"/>
            <a:ext cx="5326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218341-27EE-4AC1-ABC4-2DCD465C5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11" y="13811"/>
            <a:ext cx="5925377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34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39968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Parenting Help….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8FF891F4-658C-4C48-9A99-06F28676244B}"/>
              </a:ext>
            </a:extLst>
          </p:cNvPr>
          <p:cNvSpPr/>
          <p:nvPr/>
        </p:nvSpPr>
        <p:spPr>
          <a:xfrm>
            <a:off x="270893" y="1210350"/>
            <a:ext cx="8522277" cy="528252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GB" sz="2400" dirty="0"/>
              <a:t>Family Lives </a:t>
            </a:r>
          </a:p>
          <a:p>
            <a:r>
              <a:rPr lang="en-GB" sz="2400" dirty="0">
                <a:hlinkClick r:id="rId4"/>
              </a:rPr>
              <a:t>www.familylives.org.uk/how-we-can-help/online-parenting-courses</a:t>
            </a:r>
            <a:r>
              <a:rPr lang="en-GB" sz="2400" dirty="0"/>
              <a:t> </a:t>
            </a:r>
          </a:p>
          <a:p>
            <a:r>
              <a:rPr lang="en-GB" sz="2400" dirty="0"/>
              <a:t>Net mums </a:t>
            </a:r>
            <a:r>
              <a:rPr lang="en-GB" sz="2400" dirty="0">
                <a:hlinkClick r:id="rId5"/>
              </a:rPr>
              <a:t>www.netmums.com/support/netmums-parenting-course-welcome</a:t>
            </a:r>
            <a:r>
              <a:rPr lang="en-GB" sz="2400" dirty="0"/>
              <a:t> </a:t>
            </a:r>
          </a:p>
          <a:p>
            <a:r>
              <a:rPr lang="en-GB" sz="2400" dirty="0"/>
              <a:t>Bristol </a:t>
            </a:r>
            <a:r>
              <a:rPr lang="en-GB" sz="2400" dirty="0">
                <a:hlinkClick r:id="rId6"/>
              </a:rPr>
              <a:t>https://www.bristol.gov.uk/residents/social-care-and-health/children-and-families/support-for-parents-and-carers/parenting-courses-currently-running-in-bristol</a:t>
            </a:r>
            <a:r>
              <a:rPr lang="en-GB" sz="2400" dirty="0"/>
              <a:t> </a:t>
            </a:r>
          </a:p>
          <a:p>
            <a:r>
              <a:rPr lang="en-GB" sz="2400" dirty="0"/>
              <a:t>Place2Be </a:t>
            </a:r>
            <a:r>
              <a:rPr lang="en-GB" sz="1200" dirty="0">
                <a:hlinkClick r:id="rId7"/>
              </a:rPr>
              <a:t>https://www.place2be.org.uk/our-services/parents-and-carers/support-for-families-in-place2be-schools/parenting-smart-online-course/#:~:text=Book%20now-,Overview,young%20people%2C%20and%20their%20families</a:t>
            </a:r>
            <a:r>
              <a:rPr lang="en-GB" sz="1200" dirty="0"/>
              <a:t>. </a:t>
            </a:r>
          </a:p>
          <a:p>
            <a:endParaRPr lang="en-GB" sz="2400" dirty="0"/>
          </a:p>
          <a:p>
            <a:r>
              <a:rPr lang="en-GB" sz="2400" dirty="0"/>
              <a:t>Parent Gym – offering an online 5 week complete course through he school. </a:t>
            </a:r>
            <a:r>
              <a:rPr lang="en-GB" sz="2400">
                <a:hlinkClick r:id="rId8"/>
              </a:rPr>
              <a:t>https://parentgym.com/</a:t>
            </a:r>
            <a:r>
              <a:rPr lang="en-GB" sz="2400"/>
              <a:t> </a:t>
            </a:r>
            <a:endParaRPr lang="en-GB" sz="2400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1154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Partnership and the role of parents  MR HOYE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AFB215-23C2-BE3A-0B65-327B994590D0}"/>
              </a:ext>
            </a:extLst>
          </p:cNvPr>
          <p:cNvSpPr/>
          <p:nvPr/>
        </p:nvSpPr>
        <p:spPr>
          <a:xfrm>
            <a:off x="5123113" y="1653309"/>
            <a:ext cx="3827684" cy="242108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Your role: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Establish a trusting relationship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Keep communication open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Provide boundaries</a:t>
            </a:r>
          </a:p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Remember to parent not befriend</a:t>
            </a:r>
          </a:p>
          <a:p>
            <a:pPr algn="ct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67ED49-F97F-0869-ECB6-FE781F2480B3}"/>
              </a:ext>
            </a:extLst>
          </p:cNvPr>
          <p:cNvSpPr/>
          <p:nvPr/>
        </p:nvSpPr>
        <p:spPr>
          <a:xfrm>
            <a:off x="570926" y="4397003"/>
            <a:ext cx="4245657" cy="22162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‘I blame the other child.’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‘It can’t be my child.’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Instead try … </a:t>
            </a:r>
          </a:p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working in partnership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with school, have an honest chat with us.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AC43700-6A5C-E5E8-5FD7-78ECBA329C19}"/>
              </a:ext>
            </a:extLst>
          </p:cNvPr>
          <p:cNvSpPr/>
          <p:nvPr/>
        </p:nvSpPr>
        <p:spPr>
          <a:xfrm>
            <a:off x="5203550" y="4228423"/>
            <a:ext cx="3827684" cy="1181100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You’ll need this later with …..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TEENAGERS!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65C131-6254-4A7B-A06D-D12AE2ECF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26" y="1443853"/>
            <a:ext cx="3996036" cy="233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The Model</a:t>
            </a:r>
            <a:endParaRPr dirty="0"/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8D26859-0A8B-E66A-538F-A44576CA1C84}"/>
              </a:ext>
            </a:extLst>
          </p:cNvPr>
          <p:cNvSpPr/>
          <p:nvPr/>
        </p:nvSpPr>
        <p:spPr>
          <a:xfrm>
            <a:off x="214754" y="1048759"/>
            <a:ext cx="8662546" cy="5123441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C7E00-B429-439E-994C-2511D60D4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69" y="1769095"/>
            <a:ext cx="7950471" cy="3948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20CBA-6ABB-4A88-8EAF-5A101A1BD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14" y="1140765"/>
            <a:ext cx="2124371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48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A self reflection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0D41F-A69F-42A8-8DF1-86C7576A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47" y="908723"/>
            <a:ext cx="7335274" cy="2362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090A3A-6171-4A6B-9999-AFCCEB3F4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947" y="3429000"/>
            <a:ext cx="2486372" cy="3410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13FE2-9DA3-4655-88F8-8202CBD6A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923" y="3333258"/>
            <a:ext cx="2553056" cy="352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333AC-D7E9-44D6-B15F-6E3A363E5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2078" y="3711427"/>
            <a:ext cx="1753724" cy="264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66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-39968" y="365123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Style of parenting….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3D3B82-0E0F-4A96-9776-E32C2AE58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24" y="1420849"/>
            <a:ext cx="8000816" cy="420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9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Must manage ourselves first!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06A564-BF99-460C-BB87-ABEB65D7A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26" y="1112027"/>
            <a:ext cx="3373161" cy="5204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EB3E3C-1AAC-465F-BA4F-E958C09A9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487" y="2735682"/>
            <a:ext cx="3239856" cy="3580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8A337-AB1D-44F8-A1AB-433A37A2E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598" y="935673"/>
            <a:ext cx="2480584" cy="249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>
            <a:spLocks noGrp="1"/>
          </p:cNvSpPr>
          <p:nvPr>
            <p:ph type="title"/>
          </p:nvPr>
        </p:nvSpPr>
        <p:spPr>
          <a:xfrm>
            <a:off x="0" y="365127"/>
            <a:ext cx="9144000" cy="54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252000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GB" dirty="0"/>
              <a:t>Importance of communicating with children (chat)</a:t>
            </a:r>
          </a:p>
        </p:txBody>
      </p:sp>
      <p:pic>
        <p:nvPicPr>
          <p:cNvPr id="221" name="Google Shape;221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2542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0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69167" y="365123"/>
            <a:ext cx="329898" cy="5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CCA8A3-97C0-4476-AAA5-B1A5AE1D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065" y="1667374"/>
            <a:ext cx="4368023" cy="39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4756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St.Johns Colours">
      <a:dk1>
        <a:srgbClr val="1C365F"/>
      </a:dk1>
      <a:lt1>
        <a:srgbClr val="FFFFFF"/>
      </a:lt1>
      <a:dk2>
        <a:srgbClr val="009CDE"/>
      </a:dk2>
      <a:lt2>
        <a:srgbClr val="D9D9D6"/>
      </a:lt2>
      <a:accent1>
        <a:srgbClr val="64CCC9"/>
      </a:accent1>
      <a:accent2>
        <a:srgbClr val="470ACC"/>
      </a:accent2>
      <a:accent3>
        <a:srgbClr val="AA0061"/>
      </a:accent3>
      <a:accent4>
        <a:srgbClr val="E06A54"/>
      </a:accent4>
      <a:accent5>
        <a:srgbClr val="EEB33B"/>
      </a:accent5>
      <a:accent6>
        <a:srgbClr val="009A17"/>
      </a:accent6>
      <a:hlink>
        <a:srgbClr val="79D97C"/>
      </a:hlink>
      <a:folHlink>
        <a:srgbClr val="FFD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St.Johns Colours">
      <a:dk1>
        <a:srgbClr val="1C365F"/>
      </a:dk1>
      <a:lt1>
        <a:srgbClr val="FFFFFF"/>
      </a:lt1>
      <a:dk2>
        <a:srgbClr val="009CDE"/>
      </a:dk2>
      <a:lt2>
        <a:srgbClr val="D9D9D6"/>
      </a:lt2>
      <a:accent1>
        <a:srgbClr val="64CCC9"/>
      </a:accent1>
      <a:accent2>
        <a:srgbClr val="470ACC"/>
      </a:accent2>
      <a:accent3>
        <a:srgbClr val="AA0061"/>
      </a:accent3>
      <a:accent4>
        <a:srgbClr val="E06A54"/>
      </a:accent4>
      <a:accent5>
        <a:srgbClr val="EEB33B"/>
      </a:accent5>
      <a:accent6>
        <a:srgbClr val="009A17"/>
      </a:accent6>
      <a:hlink>
        <a:srgbClr val="79D97C"/>
      </a:hlink>
      <a:folHlink>
        <a:srgbClr val="FFD1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971</Words>
  <Application>Microsoft Office PowerPoint</Application>
  <PresentationFormat>On-screen Show (4:3)</PresentationFormat>
  <Paragraphs>132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2_Office Theme</vt:lpstr>
      <vt:lpstr>1_Office Theme</vt:lpstr>
      <vt:lpstr>Positive Parenting</vt:lpstr>
      <vt:lpstr>PowerPoint Presentation</vt:lpstr>
      <vt:lpstr>Context</vt:lpstr>
      <vt:lpstr>Partnership and the role of parents  MR HOYE</vt:lpstr>
      <vt:lpstr>The Model</vt:lpstr>
      <vt:lpstr>A self reflection</vt:lpstr>
      <vt:lpstr>Style of parenting….</vt:lpstr>
      <vt:lpstr>Must manage ourselves first!</vt:lpstr>
      <vt:lpstr>Importance of communicating with children (chat)</vt:lpstr>
      <vt:lpstr>Chat Activity: DESCRIPTIVE PRAISE</vt:lpstr>
      <vt:lpstr>They just want us to listen ….</vt:lpstr>
      <vt:lpstr>PowerPoint Presentation</vt:lpstr>
      <vt:lpstr>PowerPoint Presentation</vt:lpstr>
      <vt:lpstr>Chat Activity:</vt:lpstr>
      <vt:lpstr>PowerPoint Presentation</vt:lpstr>
      <vt:lpstr>Chat – developing relationships</vt:lpstr>
      <vt:lpstr>Love:</vt:lpstr>
      <vt:lpstr>Love Activity: Parenting</vt:lpstr>
      <vt:lpstr>Love Activity: One to one time and LOVE BOMBING </vt:lpstr>
      <vt:lpstr>Love – Solving own problems and develop bounce back</vt:lpstr>
      <vt:lpstr>Love – show it  -recap</vt:lpstr>
      <vt:lpstr>Behave</vt:lpstr>
      <vt:lpstr>Routines</vt:lpstr>
      <vt:lpstr>Rewards</vt:lpstr>
      <vt:lpstr>Strategies</vt:lpstr>
      <vt:lpstr>Behave</vt:lpstr>
      <vt:lpstr>Behaviour reminders:</vt:lpstr>
      <vt:lpstr>Care</vt:lpstr>
      <vt:lpstr>Discover</vt:lpstr>
      <vt:lpstr>Together</vt:lpstr>
      <vt:lpstr>PowerPoint Presentation</vt:lpstr>
      <vt:lpstr>PowerPoint Presentation</vt:lpstr>
      <vt:lpstr>PowerPoint Presentation</vt:lpstr>
      <vt:lpstr>Parenting Help….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Curriculum  Staff Meeting</dc:title>
  <dc:creator>Tom Mardling</dc:creator>
  <cp:lastModifiedBy>Michelle Weaver</cp:lastModifiedBy>
  <cp:revision>66</cp:revision>
  <cp:lastPrinted>2023-04-26T07:55:13Z</cp:lastPrinted>
  <dcterms:created xsi:type="dcterms:W3CDTF">2019-07-17T13:46:44Z</dcterms:created>
  <dcterms:modified xsi:type="dcterms:W3CDTF">2023-05-05T09:23:22Z</dcterms:modified>
</cp:coreProperties>
</file>