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61" r:id="rId3"/>
    <p:sldId id="300" r:id="rId4"/>
    <p:sldId id="262" r:id="rId5"/>
    <p:sldId id="263" r:id="rId6"/>
    <p:sldId id="264" r:id="rId7"/>
    <p:sldId id="265" r:id="rId8"/>
    <p:sldId id="266" r:id="rId9"/>
    <p:sldId id="268" r:id="rId10"/>
    <p:sldId id="267" r:id="rId11"/>
    <p:sldId id="269" r:id="rId12"/>
    <p:sldId id="270" r:id="rId13"/>
    <p:sldId id="299" r:id="rId14"/>
    <p:sldId id="271" r:id="rId15"/>
    <p:sldId id="301" r:id="rId16"/>
    <p:sldId id="298" r:id="rId17"/>
  </p:sldIdLst>
  <p:sldSz cx="9144000" cy="6858000" type="screen4x3"/>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iU5JZxLJjdNpocuWspfeiEM2DL4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73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51" Type="http://schemas.openxmlformats.org/officeDocument/2006/relationships/viewProps" Target="viewProps.xml"/><Relationship Id="rId3" Type="http://schemas.openxmlformats.org/officeDocument/2006/relationships/slide" Target="slides/slide2.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49" Type="http://customschemas.google.com/relationships/presentationmetadata" Target="metadata"/><Relationship Id="rId10" Type="http://schemas.openxmlformats.org/officeDocument/2006/relationships/slide" Target="slides/slide9.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ac55db0a5_0_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cac55db0a5_0_7: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CS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CS</a:t>
            </a:r>
            <a:endParaRPr dirty="0"/>
          </a:p>
        </p:txBody>
      </p:sp>
      <p:sp>
        <p:nvSpPr>
          <p:cNvPr id="193" name="Google Shape;193;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RW</a:t>
            </a:r>
            <a:endParaRPr dirty="0"/>
          </a:p>
        </p:txBody>
      </p:sp>
      <p:sp>
        <p:nvSpPr>
          <p:cNvPr id="193" name="Google Shape;193;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033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SM- phonic spelling as well as </a:t>
            </a:r>
            <a:r>
              <a:rPr lang="en-GB"/>
              <a:t>red words </a:t>
            </a:r>
            <a:endParaRPr dirty="0"/>
          </a:p>
        </p:txBody>
      </p:sp>
      <p:sp>
        <p:nvSpPr>
          <p:cNvPr id="199" name="Google Shape;199;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2: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All introduce </a:t>
            </a:r>
            <a:endParaRPr dirty="0"/>
          </a:p>
        </p:txBody>
      </p:sp>
      <p:sp>
        <p:nvSpPr>
          <p:cNvPr id="137" name="Google Shape;137;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CS</a:t>
            </a:r>
            <a:endParaRPr dirty="0"/>
          </a:p>
        </p:txBody>
      </p:sp>
      <p:sp>
        <p:nvSpPr>
          <p:cNvPr id="143" name="Google Shape;143;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CS</a:t>
            </a:r>
            <a:endParaRPr dirty="0"/>
          </a:p>
        </p:txBody>
      </p:sp>
      <p:sp>
        <p:nvSpPr>
          <p:cNvPr id="149" name="Google Shape;149;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CS</a:t>
            </a:r>
            <a:endParaRPr dirty="0"/>
          </a:p>
        </p:txBody>
      </p:sp>
      <p:sp>
        <p:nvSpPr>
          <p:cNvPr id="155" name="Google Shape;155;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a0e2991b7_0_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7a0e2991b7_0_6: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CS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ET</a:t>
            </a:r>
            <a:endParaRPr dirty="0"/>
          </a:p>
        </p:txBody>
      </p:sp>
      <p:sp>
        <p:nvSpPr>
          <p:cNvPr id="167" name="Google Shape;167;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ET</a:t>
            </a:r>
            <a:endParaRPr dirty="0"/>
          </a:p>
        </p:txBody>
      </p:sp>
      <p:sp>
        <p:nvSpPr>
          <p:cNvPr id="180" name="Google Shape;180;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AP</a:t>
            </a:r>
            <a:endParaRPr dirty="0"/>
          </a:p>
        </p:txBody>
      </p:sp>
      <p:sp>
        <p:nvSpPr>
          <p:cNvPr id="173" name="Google Shape;173;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35" descr="A picture containing person, outdoor, curtain, standing&#10;&#10;Description automatically generated"/>
          <p:cNvPicPr preferRelativeResize="0"/>
          <p:nvPr/>
        </p:nvPicPr>
        <p:blipFill rotWithShape="1">
          <a:blip r:embed="rId2">
            <a:alphaModFix/>
          </a:blip>
          <a:srcRect/>
          <a:stretch/>
        </p:blipFill>
        <p:spPr>
          <a:xfrm>
            <a:off x="722366" y="4607477"/>
            <a:ext cx="3882044" cy="2248593"/>
          </a:xfrm>
          <a:prstGeom prst="rect">
            <a:avLst/>
          </a:prstGeom>
          <a:noFill/>
          <a:ln>
            <a:noFill/>
          </a:ln>
        </p:spPr>
      </p:pic>
      <p:pic>
        <p:nvPicPr>
          <p:cNvPr id="10" name="Google Shape;10;p35" descr="A group of people playing football on a field&#10;&#10;Description automatically generated"/>
          <p:cNvPicPr preferRelativeResize="0"/>
          <p:nvPr/>
        </p:nvPicPr>
        <p:blipFill rotWithShape="1">
          <a:blip r:embed="rId3">
            <a:alphaModFix/>
          </a:blip>
          <a:srcRect/>
          <a:stretch/>
        </p:blipFill>
        <p:spPr>
          <a:xfrm flipH="1">
            <a:off x="1335115" y="2636912"/>
            <a:ext cx="4172989" cy="2389909"/>
          </a:xfrm>
          <a:prstGeom prst="rect">
            <a:avLst/>
          </a:prstGeom>
          <a:noFill/>
          <a:ln>
            <a:noFill/>
          </a:ln>
        </p:spPr>
      </p:pic>
      <p:pic>
        <p:nvPicPr>
          <p:cNvPr id="11" name="Google Shape;11;p35" descr="A person sitting in a room&#10;&#10;Description automatically generated"/>
          <p:cNvPicPr preferRelativeResize="0"/>
          <p:nvPr/>
        </p:nvPicPr>
        <p:blipFill rotWithShape="1">
          <a:blip r:embed="rId4">
            <a:alphaModFix/>
          </a:blip>
          <a:srcRect/>
          <a:stretch/>
        </p:blipFill>
        <p:spPr>
          <a:xfrm>
            <a:off x="683568" y="1"/>
            <a:ext cx="4572000" cy="2780607"/>
          </a:xfrm>
          <a:prstGeom prst="rect">
            <a:avLst/>
          </a:prstGeom>
          <a:noFill/>
          <a:ln>
            <a:noFill/>
          </a:ln>
        </p:spPr>
      </p:pic>
      <p:pic>
        <p:nvPicPr>
          <p:cNvPr id="12" name="Google Shape;12;p35" descr="A close up of a logo&#10;&#10;Description automatically generated"/>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13" name="Google Shape;13;p35"/>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35" descr="A picture containing text, book&#10;&#10;Description automatically generated"/>
          <p:cNvPicPr preferRelativeResize="0"/>
          <p:nvPr/>
        </p:nvPicPr>
        <p:blipFill rotWithShape="1">
          <a:blip r:embed="rId6">
            <a:alphaModFix/>
          </a:blip>
          <a:srcRect/>
          <a:stretch/>
        </p:blipFill>
        <p:spPr>
          <a:xfrm>
            <a:off x="402594" y="2564904"/>
            <a:ext cx="1444408" cy="192587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0" y="365127"/>
            <a:ext cx="9144000" cy="543596"/>
          </a:xfrm>
          <a:prstGeom prst="rect">
            <a:avLst/>
          </a:prstGeom>
          <a:solidFill>
            <a:schemeClr val="accent6"/>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44"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69" name="Google Shape;69;p44"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70" name="Google Shape;70;p44"/>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1"/>
        <p:cNvGrpSpPr/>
        <p:nvPr/>
      </p:nvGrpSpPr>
      <p:grpSpPr>
        <a:xfrm>
          <a:off x="0" y="0"/>
          <a:ext cx="0" cy="0"/>
          <a:chOff x="0" y="0"/>
          <a:chExt cx="0" cy="0"/>
        </a:xfrm>
      </p:grpSpPr>
      <p:sp>
        <p:nvSpPr>
          <p:cNvPr id="72" name="Google Shape;72;p45"/>
          <p:cNvSpPr txBox="1">
            <a:spLocks noGrp="1"/>
          </p:cNvSpPr>
          <p:nvPr>
            <p:ph type="title"/>
          </p:nvPr>
        </p:nvSpPr>
        <p:spPr>
          <a:xfrm>
            <a:off x="0" y="365127"/>
            <a:ext cx="9144000" cy="543596"/>
          </a:xfrm>
          <a:prstGeom prst="rect">
            <a:avLst/>
          </a:prstGeom>
          <a:solidFill>
            <a:schemeClr val="accent3"/>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5"/>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 name="Google Shape;74;p45"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75" name="Google Shape;75;p45"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76" name="Google Shape;76;p45"/>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77"/>
        <p:cNvGrpSpPr/>
        <p:nvPr/>
      </p:nvGrpSpPr>
      <p:grpSpPr>
        <a:xfrm>
          <a:off x="0" y="0"/>
          <a:ext cx="0" cy="0"/>
          <a:chOff x="0" y="0"/>
          <a:chExt cx="0" cy="0"/>
        </a:xfrm>
      </p:grpSpPr>
      <p:pic>
        <p:nvPicPr>
          <p:cNvPr id="78" name="Google Shape;78;p46" descr="A close up of a logo&#10;&#10;Description automatically generated"/>
          <p:cNvPicPr preferRelativeResize="0"/>
          <p:nvPr/>
        </p:nvPicPr>
        <p:blipFill rotWithShape="1">
          <a:blip r:embed="rId2">
            <a:alphaModFix amt="35000"/>
          </a:blip>
          <a:srcRect/>
          <a:stretch/>
        </p:blipFill>
        <p:spPr>
          <a:xfrm>
            <a:off x="1139485" y="-27384"/>
            <a:ext cx="4227398" cy="6965830"/>
          </a:xfrm>
          <a:prstGeom prst="rect">
            <a:avLst/>
          </a:prstGeom>
          <a:noFill/>
          <a:ln>
            <a:noFill/>
          </a:ln>
        </p:spPr>
      </p:pic>
      <p:pic>
        <p:nvPicPr>
          <p:cNvPr id="79" name="Google Shape;79;p46" descr="A close up of a logo&#10;&#10;Description automatically generated"/>
          <p:cNvPicPr preferRelativeResize="0"/>
          <p:nvPr/>
        </p:nvPicPr>
        <p:blipFill rotWithShape="1">
          <a:blip r:embed="rId2">
            <a:alphaModFix amt="35000"/>
          </a:blip>
          <a:srcRect/>
          <a:stretch/>
        </p:blipFill>
        <p:spPr>
          <a:xfrm>
            <a:off x="3971667" y="-27384"/>
            <a:ext cx="4227398" cy="6965830"/>
          </a:xfrm>
          <a:prstGeom prst="rect">
            <a:avLst/>
          </a:prstGeom>
          <a:noFill/>
          <a:ln>
            <a:noFill/>
          </a:ln>
        </p:spPr>
      </p:pic>
      <p:sp>
        <p:nvSpPr>
          <p:cNvPr id="80" name="Google Shape;80;p46"/>
          <p:cNvSpPr txBox="1">
            <a:spLocks noGrp="1"/>
          </p:cNvSpPr>
          <p:nvPr>
            <p:ph type="title"/>
          </p:nvPr>
        </p:nvSpPr>
        <p:spPr>
          <a:xfrm>
            <a:off x="0" y="365127"/>
            <a:ext cx="9144000" cy="543596"/>
          </a:xfrm>
          <a:prstGeom prst="rect">
            <a:avLst/>
          </a:prstGeom>
          <a:no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dk1"/>
              </a:buClr>
              <a:buSzPts val="2800"/>
              <a:buFont typeface="Calibri"/>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6"/>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2" name="Google Shape;82;p46"/>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83"/>
        <p:cNvGrpSpPr/>
        <p:nvPr/>
      </p:nvGrpSpPr>
      <p:grpSpPr>
        <a:xfrm>
          <a:off x="0" y="0"/>
          <a:ext cx="0" cy="0"/>
          <a:chOff x="0" y="0"/>
          <a:chExt cx="0" cy="0"/>
        </a:xfrm>
      </p:grpSpPr>
      <p:pic>
        <p:nvPicPr>
          <p:cNvPr id="84" name="Google Shape;84;p47" descr="A picture containing tree, outdoor, grass, sport&#10;&#10;Description automatically generated"/>
          <p:cNvPicPr preferRelativeResize="0"/>
          <p:nvPr/>
        </p:nvPicPr>
        <p:blipFill rotWithShape="1">
          <a:blip r:embed="rId2">
            <a:alphaModFix/>
          </a:blip>
          <a:srcRect/>
          <a:stretch/>
        </p:blipFill>
        <p:spPr>
          <a:xfrm>
            <a:off x="0" y="0"/>
            <a:ext cx="3935760" cy="6858000"/>
          </a:xfrm>
          <a:prstGeom prst="rect">
            <a:avLst/>
          </a:prstGeom>
          <a:noFill/>
          <a:ln>
            <a:noFill/>
          </a:ln>
        </p:spPr>
      </p:pic>
      <p:pic>
        <p:nvPicPr>
          <p:cNvPr id="85" name="Google Shape;85;p47"/>
          <p:cNvPicPr preferRelativeResize="0"/>
          <p:nvPr/>
        </p:nvPicPr>
        <p:blipFill rotWithShape="1">
          <a:blip r:embed="rId3">
            <a:alphaModFix/>
          </a:blip>
          <a:srcRect/>
          <a:stretch/>
        </p:blipFill>
        <p:spPr>
          <a:xfrm>
            <a:off x="-327034" y="0"/>
            <a:ext cx="8256240" cy="6858000"/>
          </a:xfrm>
          <a:prstGeom prst="rect">
            <a:avLst/>
          </a:prstGeom>
          <a:noFill/>
          <a:ln>
            <a:noFill/>
          </a:ln>
        </p:spPr>
      </p:pic>
      <p:sp>
        <p:nvSpPr>
          <p:cNvPr id="86" name="Google Shape;86;p47"/>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body" idx="1"/>
          </p:nvPr>
        </p:nvSpPr>
        <p:spPr>
          <a:xfrm>
            <a:off x="2123728" y="1268760"/>
            <a:ext cx="6075337"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 name="Google Shape;88;p47" descr="A close up of a logo&#10;&#10;Description automatically generated"/>
          <p:cNvPicPr preferRelativeResize="0"/>
          <p:nvPr/>
        </p:nvPicPr>
        <p:blipFill rotWithShape="1">
          <a:blip r:embed="rId4">
            <a:alphaModFix/>
          </a:blip>
          <a:srcRect/>
          <a:stretch/>
        </p:blipFill>
        <p:spPr>
          <a:xfrm>
            <a:off x="8202542" y="365123"/>
            <a:ext cx="329898" cy="543600"/>
          </a:xfrm>
          <a:prstGeom prst="rect">
            <a:avLst/>
          </a:prstGeom>
          <a:noFill/>
          <a:ln>
            <a:noFill/>
          </a:ln>
        </p:spPr>
      </p:pic>
      <p:pic>
        <p:nvPicPr>
          <p:cNvPr id="89" name="Google Shape;89;p47" descr="A close up of a logo&#10;&#10;Description automatically generated"/>
          <p:cNvPicPr preferRelativeResize="0"/>
          <p:nvPr/>
        </p:nvPicPr>
        <p:blipFill rotWithShape="1">
          <a:blip r:embed="rId4">
            <a:alphaModFix/>
          </a:blip>
          <a:srcRect/>
          <a:stretch/>
        </p:blipFill>
        <p:spPr>
          <a:xfrm>
            <a:off x="7869167" y="365123"/>
            <a:ext cx="329898" cy="543600"/>
          </a:xfrm>
          <a:prstGeom prst="rect">
            <a:avLst/>
          </a:prstGeom>
          <a:noFill/>
          <a:ln>
            <a:noFill/>
          </a:ln>
        </p:spPr>
      </p:pic>
      <p:pic>
        <p:nvPicPr>
          <p:cNvPr id="90" name="Google Shape;90;p47"/>
          <p:cNvPicPr preferRelativeResize="0"/>
          <p:nvPr/>
        </p:nvPicPr>
        <p:blipFill rotWithShape="1">
          <a:blip r:embed="rId5">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1"/>
        <p:cNvGrpSpPr/>
        <p:nvPr/>
      </p:nvGrpSpPr>
      <p:grpSpPr>
        <a:xfrm>
          <a:off x="0" y="0"/>
          <a:ext cx="0" cy="0"/>
          <a:chOff x="0" y="0"/>
          <a:chExt cx="0" cy="0"/>
        </a:xfrm>
      </p:grpSpPr>
      <p:sp>
        <p:nvSpPr>
          <p:cNvPr id="92" name="Google Shape;92;p48"/>
          <p:cNvSpPr txBox="1">
            <a:spLocks noGrp="1"/>
          </p:cNvSpPr>
          <p:nvPr>
            <p:ph type="title"/>
          </p:nvPr>
        </p:nvSpPr>
        <p:spPr>
          <a:xfrm>
            <a:off x="0" y="365127"/>
            <a:ext cx="9144000" cy="543596"/>
          </a:xfrm>
          <a:prstGeom prst="rect">
            <a:avLst/>
          </a:prstGeom>
          <a:no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dk1"/>
              </a:buClr>
              <a:buSzPts val="2800"/>
              <a:buFont typeface="Calibri"/>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8"/>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48"/>
          <p:cNvPicPr preferRelativeResize="0"/>
          <p:nvPr/>
        </p:nvPicPr>
        <p:blipFill rotWithShape="1">
          <a:blip r:embed="rId2">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6"/>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6"/>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36"/>
          <p:cNvPicPr preferRelativeResize="0"/>
          <p:nvPr/>
        </p:nvPicPr>
        <p:blipFill rotWithShape="1">
          <a:blip r:embed="rId2">
            <a:alphaModFix/>
          </a:blip>
          <a:srcRect/>
          <a:stretch/>
        </p:blipFill>
        <p:spPr>
          <a:xfrm>
            <a:off x="8388424" y="6068037"/>
            <a:ext cx="504856" cy="673331"/>
          </a:xfrm>
          <a:prstGeom prst="rect">
            <a:avLst/>
          </a:prstGeom>
          <a:noFill/>
          <a:ln>
            <a:noFill/>
          </a:ln>
        </p:spPr>
      </p:pic>
      <p:pic>
        <p:nvPicPr>
          <p:cNvPr id="20" name="Google Shape;20;p36" descr="A close up of a logo&#10;&#10;Description automatically generated"/>
          <p:cNvPicPr preferRelativeResize="0"/>
          <p:nvPr/>
        </p:nvPicPr>
        <p:blipFill rotWithShape="1">
          <a:blip r:embed="rId3">
            <a:alphaModFix/>
          </a:blip>
          <a:srcRect/>
          <a:stretch/>
        </p:blipFill>
        <p:spPr>
          <a:xfrm>
            <a:off x="8202542" y="365123"/>
            <a:ext cx="329898" cy="543600"/>
          </a:xfrm>
          <a:prstGeom prst="rect">
            <a:avLst/>
          </a:prstGeom>
          <a:noFill/>
          <a:ln>
            <a:noFill/>
          </a:ln>
        </p:spPr>
      </p:pic>
      <p:pic>
        <p:nvPicPr>
          <p:cNvPr id="21" name="Google Shape;21;p36" descr="A close up of a logo&#10;&#10;Description automatically generated"/>
          <p:cNvPicPr preferRelativeResize="0"/>
          <p:nvPr/>
        </p:nvPicPr>
        <p:blipFill rotWithShape="1">
          <a:blip r:embed="rId3">
            <a:alphaModFix/>
          </a:blip>
          <a:srcRect/>
          <a:stretch/>
        </p:blipFill>
        <p:spPr>
          <a:xfrm>
            <a:off x="7869167" y="365123"/>
            <a:ext cx="329898" cy="54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2"/>
        <p:cNvGrpSpPr/>
        <p:nvPr/>
      </p:nvGrpSpPr>
      <p:grpSpPr>
        <a:xfrm>
          <a:off x="0" y="0"/>
          <a:ext cx="0" cy="0"/>
          <a:chOff x="0" y="0"/>
          <a:chExt cx="0" cy="0"/>
        </a:xfrm>
      </p:grpSpPr>
      <p:pic>
        <p:nvPicPr>
          <p:cNvPr id="23" name="Google Shape;23;p39" descr="A group of people standing on a beach&#10;&#10;Description automatically generated"/>
          <p:cNvPicPr preferRelativeResize="0"/>
          <p:nvPr/>
        </p:nvPicPr>
        <p:blipFill rotWithShape="1">
          <a:blip r:embed="rId2">
            <a:alphaModFix/>
          </a:blip>
          <a:srcRect/>
          <a:stretch/>
        </p:blipFill>
        <p:spPr>
          <a:xfrm>
            <a:off x="-324544" y="5855"/>
            <a:ext cx="6949952" cy="6858000"/>
          </a:xfrm>
          <a:prstGeom prst="rect">
            <a:avLst/>
          </a:prstGeom>
          <a:noFill/>
          <a:ln>
            <a:noFill/>
          </a:ln>
        </p:spPr>
      </p:pic>
      <p:pic>
        <p:nvPicPr>
          <p:cNvPr id="24" name="Google Shape;24;p39"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 name="Google Shape;25;p39"/>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 name="Google Shape;27;p39" descr="A picture containing text, book&#10;&#10;Description automatically generated"/>
          <p:cNvPicPr preferRelativeResize="0"/>
          <p:nvPr/>
        </p:nvPicPr>
        <p:blipFill rotWithShape="1">
          <a:blip r:embed="rId4">
            <a:alphaModFix/>
          </a:blip>
          <a:srcRect/>
          <a:stretch/>
        </p:blipFill>
        <p:spPr>
          <a:xfrm>
            <a:off x="6658711" y="5517232"/>
            <a:ext cx="930019" cy="12403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
        <p:cNvGrpSpPr/>
        <p:nvPr/>
      </p:nvGrpSpPr>
      <p:grpSpPr>
        <a:xfrm>
          <a:off x="0" y="0"/>
          <a:ext cx="0" cy="0"/>
          <a:chOff x="0" y="0"/>
          <a:chExt cx="0" cy="0"/>
        </a:xfrm>
      </p:grpSpPr>
      <p:pic>
        <p:nvPicPr>
          <p:cNvPr id="29" name="Google Shape;29;p37" descr="A picture containing person, laptop, indoor, building&#10;&#10;Description automatically generated"/>
          <p:cNvPicPr preferRelativeResize="0"/>
          <p:nvPr/>
        </p:nvPicPr>
        <p:blipFill rotWithShape="1">
          <a:blip r:embed="rId2">
            <a:alphaModFix/>
          </a:blip>
          <a:srcRect/>
          <a:stretch/>
        </p:blipFill>
        <p:spPr>
          <a:xfrm flipH="1">
            <a:off x="395536" y="0"/>
            <a:ext cx="5899584" cy="3545632"/>
          </a:xfrm>
          <a:prstGeom prst="rect">
            <a:avLst/>
          </a:prstGeom>
          <a:noFill/>
          <a:ln>
            <a:noFill/>
          </a:ln>
        </p:spPr>
      </p:pic>
      <p:pic>
        <p:nvPicPr>
          <p:cNvPr id="30" name="Google Shape;30;p37" descr="A person sitting on a bench in front of a brick building&#10;&#10;Description automatically generated"/>
          <p:cNvPicPr preferRelativeResize="0"/>
          <p:nvPr/>
        </p:nvPicPr>
        <p:blipFill rotWithShape="1">
          <a:blip r:embed="rId3">
            <a:alphaModFix/>
          </a:blip>
          <a:srcRect l="4950"/>
          <a:stretch/>
        </p:blipFill>
        <p:spPr>
          <a:xfrm>
            <a:off x="0" y="3429000"/>
            <a:ext cx="6228184" cy="3429000"/>
          </a:xfrm>
          <a:prstGeom prst="rect">
            <a:avLst/>
          </a:prstGeom>
          <a:noFill/>
          <a:ln>
            <a:noFill/>
          </a:ln>
        </p:spPr>
      </p:pic>
      <p:pic>
        <p:nvPicPr>
          <p:cNvPr id="31" name="Google Shape;31;p37"/>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32" name="Google Shape;32;p37"/>
          <p:cNvPicPr preferRelativeResize="0"/>
          <p:nvPr/>
        </p:nvPicPr>
        <p:blipFill rotWithShape="1">
          <a:blip r:embed="rId5">
            <a:alphaModFix/>
          </a:blip>
          <a:srcRect/>
          <a:stretch/>
        </p:blipFill>
        <p:spPr>
          <a:xfrm>
            <a:off x="250720" y="2453758"/>
            <a:ext cx="1603082" cy="2138045"/>
          </a:xfrm>
          <a:prstGeom prst="rect">
            <a:avLst/>
          </a:prstGeom>
          <a:noFill/>
          <a:ln>
            <a:noFill/>
          </a:ln>
        </p:spPr>
      </p:pic>
      <p:sp>
        <p:nvSpPr>
          <p:cNvPr id="33" name="Google Shape;33;p37"/>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5"/>
        <p:cNvGrpSpPr/>
        <p:nvPr/>
      </p:nvGrpSpPr>
      <p:grpSpPr>
        <a:xfrm>
          <a:off x="0" y="0"/>
          <a:ext cx="0" cy="0"/>
          <a:chOff x="0" y="0"/>
          <a:chExt cx="0" cy="0"/>
        </a:xfrm>
      </p:grpSpPr>
      <p:sp>
        <p:nvSpPr>
          <p:cNvPr id="36" name="Google Shape;36;p38"/>
          <p:cNvSpPr txBox="1">
            <a:spLocks noGrp="1"/>
          </p:cNvSpPr>
          <p:nvPr>
            <p:ph type="ctrTitle"/>
          </p:nvPr>
        </p:nvSpPr>
        <p:spPr>
          <a:xfrm>
            <a:off x="5282952" y="1041400"/>
            <a:ext cx="3681536" cy="2387600"/>
          </a:xfrm>
          <a:prstGeom prst="rect">
            <a:avLst/>
          </a:prstGeom>
          <a:solidFill>
            <a:schemeClr val="lt1">
              <a:alpha val="60000"/>
            </a:scheme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8"/>
          <p:cNvSpPr txBox="1">
            <a:spLocks noGrp="1"/>
          </p:cNvSpPr>
          <p:nvPr>
            <p:ph type="subTitle" idx="1"/>
          </p:nvPr>
        </p:nvSpPr>
        <p:spPr>
          <a:xfrm>
            <a:off x="5282952" y="4797152"/>
            <a:ext cx="3610328" cy="929822"/>
          </a:xfrm>
          <a:prstGeom prst="rect">
            <a:avLst/>
          </a:prstGeom>
          <a:solidFill>
            <a:schemeClr val="lt1">
              <a:alpha val="60000"/>
            </a:schemeClr>
          </a:solid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8" name="Google Shape;38;p38" descr="A picture containing text, book&#10;&#10;Description automatically generated"/>
          <p:cNvPicPr preferRelativeResize="0"/>
          <p:nvPr/>
        </p:nvPicPr>
        <p:blipFill rotWithShape="1">
          <a:blip r:embed="rId2">
            <a:alphaModFix/>
          </a:blip>
          <a:srcRect/>
          <a:stretch/>
        </p:blipFill>
        <p:spPr>
          <a:xfrm>
            <a:off x="8388000" y="6069600"/>
            <a:ext cx="504758" cy="673200"/>
          </a:xfrm>
          <a:prstGeom prst="rect">
            <a:avLst/>
          </a:prstGeom>
          <a:noFill/>
          <a:ln>
            <a:noFill/>
          </a:ln>
        </p:spPr>
      </p:pic>
      <p:pic>
        <p:nvPicPr>
          <p:cNvPr id="39" name="Google Shape;39;p38"/>
          <p:cNvPicPr preferRelativeResize="0"/>
          <p:nvPr/>
        </p:nvPicPr>
        <p:blipFill rotWithShape="1">
          <a:blip r:embed="rId3">
            <a:alphaModFix/>
          </a:blip>
          <a:srcRect/>
          <a:stretch/>
        </p:blipFill>
        <p:spPr>
          <a:xfrm>
            <a:off x="971600" y="0"/>
            <a:ext cx="4161971" cy="6858000"/>
          </a:xfrm>
          <a:prstGeom prst="rect">
            <a:avLst/>
          </a:prstGeom>
          <a:noFill/>
          <a:ln>
            <a:noFill/>
          </a:ln>
        </p:spPr>
      </p:pic>
      <p:pic>
        <p:nvPicPr>
          <p:cNvPr id="40" name="Google Shape;40;p38"/>
          <p:cNvPicPr preferRelativeResize="0"/>
          <p:nvPr/>
        </p:nvPicPr>
        <p:blipFill rotWithShape="1">
          <a:blip r:embed="rId4">
            <a:alphaModFix/>
          </a:blip>
          <a:srcRect/>
          <a:stretch/>
        </p:blipFill>
        <p:spPr>
          <a:xfrm>
            <a:off x="8388424" y="6068037"/>
            <a:ext cx="504856" cy="673331"/>
          </a:xfrm>
          <a:prstGeom prst="rect">
            <a:avLst/>
          </a:prstGeom>
          <a:noFill/>
          <a:ln>
            <a:noFill/>
          </a:ln>
        </p:spPr>
      </p:pic>
      <p:pic>
        <p:nvPicPr>
          <p:cNvPr id="41" name="Google Shape;41;p38"/>
          <p:cNvPicPr preferRelativeResize="0"/>
          <p:nvPr/>
        </p:nvPicPr>
        <p:blipFill rotWithShape="1">
          <a:blip r:embed="rId3">
            <a:alphaModFix/>
          </a:blip>
          <a:srcRect/>
          <a:stretch/>
        </p:blipFill>
        <p:spPr>
          <a:xfrm>
            <a:off x="-1620688" y="7009"/>
            <a:ext cx="4161971"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2"/>
        <p:cNvGrpSpPr/>
        <p:nvPr/>
      </p:nvGrpSpPr>
      <p:grpSpPr>
        <a:xfrm>
          <a:off x="0" y="0"/>
          <a:ext cx="0" cy="0"/>
          <a:chOff x="0" y="0"/>
          <a:chExt cx="0" cy="0"/>
        </a:xfrm>
      </p:grpSpPr>
      <p:pic>
        <p:nvPicPr>
          <p:cNvPr id="43" name="Google Shape;43;p40" descr="A close up of a logo&#10;&#10;Description automatically generate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 name="Google Shape;44;p40"/>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0"/>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6" name="Google Shape;46;p40" descr="A picture containing text, book&#10;&#10;Description automatically generated"/>
          <p:cNvPicPr preferRelativeResize="0"/>
          <p:nvPr/>
        </p:nvPicPr>
        <p:blipFill rotWithShape="1">
          <a:blip r:embed="rId3">
            <a:alphaModFix/>
          </a:blip>
          <a:srcRect/>
          <a:stretch/>
        </p:blipFill>
        <p:spPr>
          <a:xfrm>
            <a:off x="6658711" y="5517232"/>
            <a:ext cx="930019" cy="12403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7"/>
        <p:cNvGrpSpPr/>
        <p:nvPr/>
      </p:nvGrpSpPr>
      <p:grpSpPr>
        <a:xfrm>
          <a:off x="0" y="0"/>
          <a:ext cx="0" cy="0"/>
          <a:chOff x="0" y="0"/>
          <a:chExt cx="0" cy="0"/>
        </a:xfrm>
      </p:grpSpPr>
      <p:pic>
        <p:nvPicPr>
          <p:cNvPr id="48" name="Google Shape;48;p41" descr="A person standing in front of a graffiti covered wall&#10;&#10;Description automatically generated"/>
          <p:cNvPicPr preferRelativeResize="0"/>
          <p:nvPr/>
        </p:nvPicPr>
        <p:blipFill rotWithShape="1">
          <a:blip r:embed="rId2">
            <a:alphaModFix/>
          </a:blip>
          <a:srcRect l="4326"/>
          <a:stretch/>
        </p:blipFill>
        <p:spPr>
          <a:xfrm>
            <a:off x="0" y="-16864"/>
            <a:ext cx="7236296" cy="6902248"/>
          </a:xfrm>
          <a:prstGeom prst="rect">
            <a:avLst/>
          </a:prstGeom>
          <a:noFill/>
          <a:ln>
            <a:noFill/>
          </a:ln>
        </p:spPr>
      </p:pic>
      <p:pic>
        <p:nvPicPr>
          <p:cNvPr id="49" name="Google Shape;49;p41"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0" name="Google Shape;50;p41"/>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subTitle" idx="1"/>
          </p:nvPr>
        </p:nvSpPr>
        <p:spPr>
          <a:xfrm>
            <a:off x="5282952" y="4515402"/>
            <a:ext cx="3610328" cy="929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2" name="Google Shape;52;p41"/>
          <p:cNvPicPr preferRelativeResize="0"/>
          <p:nvPr/>
        </p:nvPicPr>
        <p:blipFill rotWithShape="1">
          <a:blip r:embed="rId4">
            <a:alphaModFix/>
          </a:blip>
          <a:srcRect/>
          <a:stretch/>
        </p:blipFill>
        <p:spPr>
          <a:xfrm>
            <a:off x="8388424" y="6068037"/>
            <a:ext cx="504856" cy="67333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53"/>
        <p:cNvGrpSpPr/>
        <p:nvPr/>
      </p:nvGrpSpPr>
      <p:grpSpPr>
        <a:xfrm>
          <a:off x="0" y="0"/>
          <a:ext cx="0" cy="0"/>
          <a:chOff x="0" y="0"/>
          <a:chExt cx="0" cy="0"/>
        </a:xfrm>
      </p:grpSpPr>
      <p:pic>
        <p:nvPicPr>
          <p:cNvPr id="54" name="Google Shape;54;p42" descr="A picture containing person, indoor, table, sitting&#10;&#10;Description automatically generated"/>
          <p:cNvPicPr preferRelativeResize="0"/>
          <p:nvPr/>
        </p:nvPicPr>
        <p:blipFill rotWithShape="1">
          <a:blip r:embed="rId2">
            <a:alphaModFix/>
          </a:blip>
          <a:srcRect l="13232" r="13752"/>
          <a:stretch/>
        </p:blipFill>
        <p:spPr>
          <a:xfrm>
            <a:off x="0" y="1"/>
            <a:ext cx="9144000" cy="6858000"/>
          </a:xfrm>
          <a:prstGeom prst="rect">
            <a:avLst/>
          </a:prstGeom>
          <a:noFill/>
          <a:ln>
            <a:noFill/>
          </a:ln>
        </p:spPr>
      </p:pic>
      <p:pic>
        <p:nvPicPr>
          <p:cNvPr id="55" name="Google Shape;55;p42" descr="A close up of a logo&#10;&#10;Description automatically generated"/>
          <p:cNvPicPr preferRelativeResize="0"/>
          <p:nvPr/>
        </p:nvPicPr>
        <p:blipFill rotWithShape="1">
          <a:blip r:embed="rId3">
            <a:alphaModFix amt="35000"/>
          </a:blip>
          <a:srcRect/>
          <a:stretch/>
        </p:blipFill>
        <p:spPr>
          <a:xfrm>
            <a:off x="395536" y="0"/>
            <a:ext cx="4161971" cy="6858000"/>
          </a:xfrm>
          <a:prstGeom prst="rect">
            <a:avLst/>
          </a:prstGeom>
          <a:noFill/>
          <a:ln>
            <a:noFill/>
          </a:ln>
        </p:spPr>
      </p:pic>
      <p:sp>
        <p:nvSpPr>
          <p:cNvPr id="56" name="Google Shape;56;p42"/>
          <p:cNvSpPr txBox="1">
            <a:spLocks noGrp="1"/>
          </p:cNvSpPr>
          <p:nvPr>
            <p:ph type="ctrTitle"/>
          </p:nvPr>
        </p:nvSpPr>
        <p:spPr>
          <a:xfrm>
            <a:off x="5282952" y="508498"/>
            <a:ext cx="3681536" cy="2387600"/>
          </a:xfrm>
          <a:prstGeom prst="rect">
            <a:avLst/>
          </a:prstGeom>
          <a:solidFill>
            <a:schemeClr val="lt1">
              <a:alpha val="60000"/>
            </a:scheme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subTitle" idx="1"/>
          </p:nvPr>
        </p:nvSpPr>
        <p:spPr>
          <a:xfrm>
            <a:off x="5282952" y="3429000"/>
            <a:ext cx="3610328" cy="929822"/>
          </a:xfrm>
          <a:prstGeom prst="rect">
            <a:avLst/>
          </a:prstGeom>
          <a:solidFill>
            <a:schemeClr val="lt1">
              <a:alpha val="60000"/>
            </a:schemeClr>
          </a:solid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8" name="Google Shape;58;p42" descr="A picture containing text, book&#10;&#10;Description automatically generated"/>
          <p:cNvPicPr preferRelativeResize="0"/>
          <p:nvPr/>
        </p:nvPicPr>
        <p:blipFill rotWithShape="1">
          <a:blip r:embed="rId4">
            <a:alphaModFix/>
          </a:blip>
          <a:srcRect/>
          <a:stretch/>
        </p:blipFill>
        <p:spPr>
          <a:xfrm>
            <a:off x="8388000" y="6069600"/>
            <a:ext cx="504758" cy="673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9"/>
        <p:cNvGrpSpPr/>
        <p:nvPr/>
      </p:nvGrpSpPr>
      <p:grpSpPr>
        <a:xfrm>
          <a:off x="0" y="0"/>
          <a:ext cx="0" cy="0"/>
          <a:chOff x="0" y="0"/>
          <a:chExt cx="0" cy="0"/>
        </a:xfrm>
      </p:grpSpPr>
      <p:sp>
        <p:nvSpPr>
          <p:cNvPr id="60" name="Google Shape;60;p43"/>
          <p:cNvSpPr txBox="1">
            <a:spLocks noGrp="1"/>
          </p:cNvSpPr>
          <p:nvPr>
            <p:ph type="title"/>
          </p:nvPr>
        </p:nvSpPr>
        <p:spPr>
          <a:xfrm>
            <a:off x="0" y="365127"/>
            <a:ext cx="9144000" cy="543596"/>
          </a:xfrm>
          <a:prstGeom prst="rect">
            <a:avLst/>
          </a:prstGeom>
          <a:solidFill>
            <a:schemeClr val="dk2"/>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3"/>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43"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63" name="Google Shape;63;p43"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64" name="Google Shape;64;p43"/>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en-GB" dirty="0"/>
              <a:t>Welcome to Year 1&amp;2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Behaviour </a:t>
            </a:r>
            <a:endParaRPr dirty="0"/>
          </a:p>
        </p:txBody>
      </p:sp>
      <p:sp>
        <p:nvSpPr>
          <p:cNvPr id="176" name="Google Shape;176;p7"/>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p>
            <a:pPr>
              <a:defRPr/>
            </a:pPr>
            <a:r>
              <a:rPr lang="en-GB" dirty="0"/>
              <a:t>We are a Rights Respecting School.</a:t>
            </a:r>
          </a:p>
          <a:p>
            <a:pPr>
              <a:defRPr/>
            </a:pPr>
            <a:r>
              <a:rPr lang="en-GB" dirty="0"/>
              <a:t>House points linked to values:</a:t>
            </a:r>
          </a:p>
          <a:p>
            <a:pPr marL="50800" indent="0">
              <a:buNone/>
              <a:defRPr/>
            </a:pPr>
            <a:r>
              <a:rPr lang="en-GB" dirty="0">
                <a:solidFill>
                  <a:srgbClr val="FF0000"/>
                </a:solidFill>
              </a:rPr>
              <a:t>Respect, equality, collaboration, friendship, determination and positivity.</a:t>
            </a:r>
          </a:p>
          <a:p>
            <a:pPr>
              <a:defRPr/>
            </a:pPr>
            <a:r>
              <a:rPr lang="en-GB" dirty="0"/>
              <a:t>Rewards and certificates. </a:t>
            </a:r>
          </a:p>
          <a:p>
            <a:pPr>
              <a:defRPr/>
            </a:pPr>
            <a:r>
              <a:rPr lang="en-GB" dirty="0"/>
              <a:t>Sanctions.</a:t>
            </a:r>
          </a:p>
          <a:p>
            <a:pPr>
              <a:defRPr/>
            </a:pPr>
            <a:r>
              <a:rPr lang="en-GB" dirty="0"/>
              <a:t>Children to be monitored before and after school by parents.</a:t>
            </a: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cac55db0a5_0_7"/>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dirty="0"/>
              <a:t>Assessments </a:t>
            </a:r>
            <a:endParaRPr dirty="0"/>
          </a:p>
        </p:txBody>
      </p:sp>
      <p:sp>
        <p:nvSpPr>
          <p:cNvPr id="189" name="Google Shape;189;gcac55db0a5_0_7"/>
          <p:cNvSpPr txBox="1">
            <a:spLocks noGrp="1"/>
          </p:cNvSpPr>
          <p:nvPr>
            <p:ph type="body" idx="1"/>
          </p:nvPr>
        </p:nvSpPr>
        <p:spPr>
          <a:xfrm>
            <a:off x="251520" y="1268760"/>
            <a:ext cx="7947600" cy="5040600"/>
          </a:xfrm>
          <a:prstGeom prst="rect">
            <a:avLst/>
          </a:prstGeom>
          <a:noFill/>
          <a:ln>
            <a:noFill/>
          </a:ln>
        </p:spPr>
        <p:txBody>
          <a:bodyPr spcFirstLastPara="1" wrap="square" lIns="91425" tIns="45700" rIns="91425" bIns="45700" anchor="t" anchorCtr="0">
            <a:normAutofit/>
          </a:bodyPr>
          <a:lstStyle/>
          <a:p>
            <a:r>
              <a:rPr lang="en-GB" altLang="en-US" dirty="0"/>
              <a:t>Regular checks on pupil progress.</a:t>
            </a:r>
          </a:p>
          <a:p>
            <a:r>
              <a:rPr lang="en-GB" altLang="en-US" dirty="0"/>
              <a:t>Ongoing assessments across the curriculum.</a:t>
            </a:r>
          </a:p>
          <a:p>
            <a:r>
              <a:rPr lang="en-GB" altLang="en-US" dirty="0"/>
              <a:t>Y2 SATS next May.</a:t>
            </a:r>
          </a:p>
          <a:p>
            <a:r>
              <a:rPr lang="en-GB" altLang="en-US" dirty="0"/>
              <a:t>Y1 Phonics test next June.</a:t>
            </a:r>
          </a:p>
          <a:p>
            <a:pPr marL="0" lvl="0" indent="0" algn="l" rtl="0">
              <a:lnSpc>
                <a:spcPct val="90000"/>
              </a:lnSpc>
              <a:spcBef>
                <a:spcPts val="1000"/>
              </a:spcBef>
              <a:spcAft>
                <a:spcPts val="0"/>
              </a:spcAft>
              <a:buSzPts val="28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How to help your child at home</a:t>
            </a:r>
            <a:endParaRPr dirty="0"/>
          </a:p>
        </p:txBody>
      </p:sp>
      <p:sp>
        <p:nvSpPr>
          <p:cNvPr id="3" name="Text Placeholder 2">
            <a:extLst>
              <a:ext uri="{FF2B5EF4-FFF2-40B4-BE49-F238E27FC236}">
                <a16:creationId xmlns:a16="http://schemas.microsoft.com/office/drawing/2014/main" id="{CCDEE163-4790-4939-963B-CD2ED12AF1AC}"/>
              </a:ext>
            </a:extLst>
          </p:cNvPr>
          <p:cNvSpPr>
            <a:spLocks noGrp="1"/>
          </p:cNvSpPr>
          <p:nvPr>
            <p:ph type="body" idx="1"/>
          </p:nvPr>
        </p:nvSpPr>
        <p:spPr/>
        <p:txBody>
          <a:bodyPr/>
          <a:lstStyle/>
          <a:p>
            <a:pPr marL="0" indent="0">
              <a:buFontTx/>
              <a:buNone/>
              <a:defRPr/>
            </a:pPr>
            <a:r>
              <a:rPr lang="en-GB" sz="3200" dirty="0">
                <a:solidFill>
                  <a:srgbClr val="FF0000"/>
                </a:solidFill>
              </a:rPr>
              <a:t>Reading</a:t>
            </a:r>
          </a:p>
          <a:p>
            <a:pPr algn="just">
              <a:defRPr/>
            </a:pPr>
            <a:r>
              <a:rPr lang="en-GB" dirty="0"/>
              <a:t>Every day and record in yellow reading records. These records are checked on Friday.  </a:t>
            </a:r>
          </a:p>
          <a:p>
            <a:pPr algn="just">
              <a:defRPr/>
            </a:pPr>
            <a:r>
              <a:rPr lang="en-GB" dirty="0"/>
              <a:t>Please send in reading records every day with reading book. </a:t>
            </a:r>
          </a:p>
          <a:p>
            <a:pPr algn="just">
              <a:defRPr/>
            </a:pPr>
            <a:r>
              <a:rPr lang="en-GB" dirty="0"/>
              <a:t>Reading books will be sent home in the next few weeks – see update on teaching phonics letter.</a:t>
            </a:r>
          </a:p>
          <a:p>
            <a:pPr algn="just">
              <a:defRPr/>
            </a:pPr>
            <a:r>
              <a:rPr lang="en-GB" dirty="0"/>
              <a:t>To encourage a joy of reading they can decorate their own reading record. </a:t>
            </a:r>
          </a:p>
          <a:p>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How to help your child at home</a:t>
            </a:r>
            <a:endParaRPr dirty="0"/>
          </a:p>
        </p:txBody>
      </p:sp>
      <p:sp>
        <p:nvSpPr>
          <p:cNvPr id="3" name="Text Placeholder 2">
            <a:extLst>
              <a:ext uri="{FF2B5EF4-FFF2-40B4-BE49-F238E27FC236}">
                <a16:creationId xmlns:a16="http://schemas.microsoft.com/office/drawing/2014/main" id="{CCDEE163-4790-4939-963B-CD2ED12AF1AC}"/>
              </a:ext>
            </a:extLst>
          </p:cNvPr>
          <p:cNvSpPr>
            <a:spLocks noGrp="1"/>
          </p:cNvSpPr>
          <p:nvPr>
            <p:ph type="body" idx="1"/>
          </p:nvPr>
        </p:nvSpPr>
        <p:spPr/>
        <p:txBody>
          <a:bodyPr/>
          <a:lstStyle/>
          <a:p>
            <a:pPr marL="0" indent="0">
              <a:buFontTx/>
              <a:buNone/>
              <a:defRPr/>
            </a:pPr>
            <a:r>
              <a:rPr lang="en-GB" sz="3200" dirty="0">
                <a:solidFill>
                  <a:srgbClr val="FF0000"/>
                </a:solidFill>
              </a:rPr>
              <a:t>Maths </a:t>
            </a:r>
          </a:p>
          <a:p>
            <a:r>
              <a:rPr lang="en-GB" dirty="0"/>
              <a:t>Mathletics log-ins will be in reading record.</a:t>
            </a:r>
          </a:p>
          <a:p>
            <a:r>
              <a:rPr lang="en-GB" dirty="0"/>
              <a:t>Our curriculum focuses on developing a depth of knowledge rather than a breadth.</a:t>
            </a:r>
          </a:p>
          <a:p>
            <a:r>
              <a:rPr lang="en-GB" dirty="0"/>
              <a:t>Focus on using ‘objects’ to help support the child’s understanding. </a:t>
            </a:r>
          </a:p>
          <a:p>
            <a:endParaRPr lang="en-GB" dirty="0"/>
          </a:p>
        </p:txBody>
      </p:sp>
    </p:spTree>
    <p:extLst>
      <p:ext uri="{BB962C8B-B14F-4D97-AF65-F5344CB8AC3E}">
        <p14:creationId xmlns:p14="http://schemas.microsoft.com/office/powerpoint/2010/main" val="207321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lvl="0"/>
            <a:r>
              <a:rPr lang="en-GB" dirty="0"/>
              <a:t>How to help your child at home</a:t>
            </a:r>
            <a:endParaRPr dirty="0"/>
          </a:p>
        </p:txBody>
      </p:sp>
      <p:sp>
        <p:nvSpPr>
          <p:cNvPr id="3" name="Text Placeholder 2">
            <a:extLst>
              <a:ext uri="{FF2B5EF4-FFF2-40B4-BE49-F238E27FC236}">
                <a16:creationId xmlns:a16="http://schemas.microsoft.com/office/drawing/2014/main" id="{31BE5925-6316-4718-AD00-E0A6C58976A0}"/>
              </a:ext>
            </a:extLst>
          </p:cNvPr>
          <p:cNvSpPr>
            <a:spLocks noGrp="1"/>
          </p:cNvSpPr>
          <p:nvPr>
            <p:ph type="body" idx="1"/>
          </p:nvPr>
        </p:nvSpPr>
        <p:spPr>
          <a:xfrm>
            <a:off x="251520" y="1026942"/>
            <a:ext cx="8709600" cy="5465931"/>
          </a:xfrm>
        </p:spPr>
        <p:txBody>
          <a:bodyPr>
            <a:normAutofit fontScale="77500" lnSpcReduction="20000"/>
          </a:bodyPr>
          <a:lstStyle/>
          <a:p>
            <a:pPr marL="0" indent="0">
              <a:buFontTx/>
              <a:buNone/>
              <a:defRPr/>
            </a:pPr>
            <a:r>
              <a:rPr lang="en-GB" sz="3600" dirty="0">
                <a:solidFill>
                  <a:srgbClr val="FF0000"/>
                </a:solidFill>
              </a:rPr>
              <a:t>Spellings</a:t>
            </a:r>
          </a:p>
          <a:p>
            <a:pPr indent="-457200">
              <a:defRPr/>
            </a:pPr>
            <a:r>
              <a:rPr lang="en-GB" dirty="0"/>
              <a:t>There is a list of common exception words (red words) for each year group. This also includes spelling patterns for each year group.</a:t>
            </a:r>
          </a:p>
          <a:p>
            <a:pPr indent="-457200">
              <a:defRPr/>
            </a:pPr>
            <a:r>
              <a:rPr lang="en-GB" dirty="0"/>
              <a:t>Red word spellings are split into 6 termly word banks for both Year 1 and Year 2. </a:t>
            </a:r>
          </a:p>
          <a:p>
            <a:pPr indent="-457200">
              <a:defRPr/>
            </a:pPr>
            <a:r>
              <a:rPr lang="en-GB" dirty="0"/>
              <a:t>The spelling lists and a guide for parents including activities and games are all on our class page on the website. </a:t>
            </a:r>
          </a:p>
          <a:p>
            <a:pPr indent="-457200">
              <a:defRPr/>
            </a:pPr>
            <a:r>
              <a:rPr lang="en-GB" dirty="0"/>
              <a:t>We will be sending home any gaps in the children’s spelling knowledge so these can be learnt and practiced in conjunction with those learnt in school.</a:t>
            </a:r>
          </a:p>
          <a:p>
            <a:pPr indent="-457200">
              <a:defRPr/>
            </a:pPr>
            <a:r>
              <a:rPr lang="en-GB" dirty="0"/>
              <a:t>Spelling shed logins will come home in reading records. </a:t>
            </a:r>
          </a:p>
          <a:p>
            <a:pPr marL="0" indent="0">
              <a:buNone/>
              <a:defRPr/>
            </a:pPr>
            <a:endParaRPr lang="en-GB" b="1" dirty="0"/>
          </a:p>
          <a:p>
            <a:pPr marL="0" indent="0">
              <a:buNone/>
              <a:defRPr/>
            </a:pPr>
            <a:r>
              <a:rPr lang="en-GB" b="1" dirty="0"/>
              <a:t>Key Message</a:t>
            </a:r>
            <a:r>
              <a:rPr lang="en-GB" dirty="0"/>
              <a:t>:</a:t>
            </a:r>
          </a:p>
          <a:p>
            <a:pPr indent="-457200">
              <a:defRPr/>
            </a:pPr>
            <a:r>
              <a:rPr lang="en-GB" dirty="0"/>
              <a:t>Complete all these tasks regularly and this will really support your child’s learning. Keep it ‘little and often’ and ask for help from us if you need it.</a:t>
            </a:r>
          </a:p>
          <a:p>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6C90-AFC5-437B-8299-94B840CF29D9}"/>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EDBB2F2B-8009-4897-A2F4-B8AC44B79F07}"/>
              </a:ext>
            </a:extLst>
          </p:cNvPr>
          <p:cNvPicPr>
            <a:picLocks noChangeAspect="1"/>
          </p:cNvPicPr>
          <p:nvPr/>
        </p:nvPicPr>
        <p:blipFill>
          <a:blip r:embed="rId2"/>
          <a:stretch>
            <a:fillRect/>
          </a:stretch>
        </p:blipFill>
        <p:spPr>
          <a:xfrm>
            <a:off x="2957513" y="1141975"/>
            <a:ext cx="3666986" cy="5187387"/>
          </a:xfrm>
          <a:prstGeom prst="rect">
            <a:avLst/>
          </a:prstGeom>
        </p:spPr>
      </p:pic>
    </p:spTree>
    <p:extLst>
      <p:ext uri="{BB962C8B-B14F-4D97-AF65-F5344CB8AC3E}">
        <p14:creationId xmlns:p14="http://schemas.microsoft.com/office/powerpoint/2010/main" val="409374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2"/>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en-GB"/>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Meet the Team </a:t>
            </a:r>
            <a:endParaRPr dirty="0"/>
          </a:p>
        </p:txBody>
      </p:sp>
      <p:sp>
        <p:nvSpPr>
          <p:cNvPr id="140" name="Google Shape;140;p2"/>
          <p:cNvSpPr txBox="1">
            <a:spLocks noGrp="1"/>
          </p:cNvSpPr>
          <p:nvPr>
            <p:ph type="body" idx="1"/>
          </p:nvPr>
        </p:nvSpPr>
        <p:spPr>
          <a:xfrm>
            <a:off x="291936" y="1268760"/>
            <a:ext cx="7947545" cy="5040559"/>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1000"/>
              </a:spcBef>
              <a:spcAft>
                <a:spcPts val="0"/>
              </a:spcAft>
              <a:buClr>
                <a:schemeClr val="dk1"/>
              </a:buClr>
              <a:buSzPts val="2800"/>
              <a:buNone/>
            </a:pPr>
            <a:endParaRPr dirty="0"/>
          </a:p>
          <a:p>
            <a:pPr marL="571500" lvl="0" indent="-393700" algn="l" rtl="0">
              <a:lnSpc>
                <a:spcPct val="90000"/>
              </a:lnSpc>
              <a:spcBef>
                <a:spcPts val="1000"/>
              </a:spcBef>
              <a:spcAft>
                <a:spcPts val="0"/>
              </a:spcAft>
              <a:buClr>
                <a:schemeClr val="dk1"/>
              </a:buClr>
              <a:buSzPts val="2800"/>
              <a:buFont typeface="Calibri"/>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2" name="Picture 1">
            <a:extLst>
              <a:ext uri="{FF2B5EF4-FFF2-40B4-BE49-F238E27FC236}">
                <a16:creationId xmlns:a16="http://schemas.microsoft.com/office/drawing/2014/main" id="{D919C2B1-7634-4C67-8691-CE30AC38A32D}"/>
              </a:ext>
            </a:extLst>
          </p:cNvPr>
          <p:cNvPicPr>
            <a:picLocks noChangeAspect="1"/>
          </p:cNvPicPr>
          <p:nvPr/>
        </p:nvPicPr>
        <p:blipFill>
          <a:blip r:embed="rId3"/>
          <a:stretch>
            <a:fillRect/>
          </a:stretch>
        </p:blipFill>
        <p:spPr>
          <a:xfrm>
            <a:off x="798859" y="1268760"/>
            <a:ext cx="7340220" cy="48955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77B-4CC9-47B1-9660-CCBA9C780D41}"/>
              </a:ext>
            </a:extLst>
          </p:cNvPr>
          <p:cNvSpPr>
            <a:spLocks noGrp="1"/>
          </p:cNvSpPr>
          <p:nvPr>
            <p:ph type="title"/>
          </p:nvPr>
        </p:nvSpPr>
        <p:spPr/>
        <p:txBody>
          <a:bodyPr/>
          <a:lstStyle/>
          <a:p>
            <a:r>
              <a:rPr lang="en-GB" dirty="0"/>
              <a:t>Class Teachers</a:t>
            </a:r>
          </a:p>
        </p:txBody>
      </p:sp>
      <p:pic>
        <p:nvPicPr>
          <p:cNvPr id="1028" name="Picture 4" descr="https://www.stjohnsprimary.org.uk/wp-content/uploads/2019/12/Miss-Rachel-West-crop.jpg">
            <a:extLst>
              <a:ext uri="{FF2B5EF4-FFF2-40B4-BE49-F238E27FC236}">
                <a16:creationId xmlns:a16="http://schemas.microsoft.com/office/drawing/2014/main" id="{63A80815-4084-4C91-94B4-48D0F036D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0493" y="2724877"/>
            <a:ext cx="1145986" cy="1488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8CDB96-3923-4A20-942C-E668338214EB}"/>
              </a:ext>
            </a:extLst>
          </p:cNvPr>
          <p:cNvSpPr txBox="1"/>
          <p:nvPr/>
        </p:nvSpPr>
        <p:spPr>
          <a:xfrm>
            <a:off x="1829576" y="3450964"/>
            <a:ext cx="1754155" cy="523220"/>
          </a:xfrm>
          <a:prstGeom prst="rect">
            <a:avLst/>
          </a:prstGeom>
          <a:noFill/>
        </p:spPr>
        <p:txBody>
          <a:bodyPr wrap="square" rtlCol="0">
            <a:spAutoFit/>
          </a:bodyPr>
          <a:lstStyle/>
          <a:p>
            <a:r>
              <a:rPr lang="en-GB" dirty="0"/>
              <a:t>Miss Pearson</a:t>
            </a:r>
          </a:p>
          <a:p>
            <a:r>
              <a:rPr lang="en-GB" dirty="0"/>
              <a:t>Harriers Class Y2</a:t>
            </a:r>
          </a:p>
        </p:txBody>
      </p:sp>
      <p:pic>
        <p:nvPicPr>
          <p:cNvPr id="1030" name="Picture 6" descr="https://www.stjohnsprimary.org.uk/wp-content/uploads/2020/03/Anna-Pearson-crop.jpg">
            <a:extLst>
              <a:ext uri="{FF2B5EF4-FFF2-40B4-BE49-F238E27FC236}">
                <a16:creationId xmlns:a16="http://schemas.microsoft.com/office/drawing/2014/main" id="{08800414-9210-4B59-825A-AE3EBB74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32" y="3058503"/>
            <a:ext cx="1220631" cy="1308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D30260-3770-4313-8F31-4EFF74C656A9}"/>
              </a:ext>
            </a:extLst>
          </p:cNvPr>
          <p:cNvSpPr txBox="1"/>
          <p:nvPr/>
        </p:nvSpPr>
        <p:spPr>
          <a:xfrm>
            <a:off x="6266162" y="3189355"/>
            <a:ext cx="2166638" cy="523220"/>
          </a:xfrm>
          <a:prstGeom prst="rect">
            <a:avLst/>
          </a:prstGeom>
          <a:noFill/>
        </p:spPr>
        <p:txBody>
          <a:bodyPr wrap="square" rtlCol="0">
            <a:spAutoFit/>
          </a:bodyPr>
          <a:lstStyle/>
          <a:p>
            <a:r>
              <a:rPr lang="en-GB" dirty="0"/>
              <a:t>Mrs West Y1 </a:t>
            </a:r>
          </a:p>
          <a:p>
            <a:r>
              <a:rPr lang="en-GB" dirty="0"/>
              <a:t>Hawks Class  (T2 W,T,F)</a:t>
            </a:r>
          </a:p>
        </p:txBody>
      </p:sp>
      <p:sp>
        <p:nvSpPr>
          <p:cNvPr id="10" name="TextBox 9">
            <a:extLst>
              <a:ext uri="{FF2B5EF4-FFF2-40B4-BE49-F238E27FC236}">
                <a16:creationId xmlns:a16="http://schemas.microsoft.com/office/drawing/2014/main" id="{8DD6906B-24E9-4302-AEB9-6FE907C4A3B4}"/>
              </a:ext>
            </a:extLst>
          </p:cNvPr>
          <p:cNvSpPr txBox="1"/>
          <p:nvPr/>
        </p:nvSpPr>
        <p:spPr>
          <a:xfrm>
            <a:off x="6437345" y="1460393"/>
            <a:ext cx="1754155" cy="738664"/>
          </a:xfrm>
          <a:prstGeom prst="rect">
            <a:avLst/>
          </a:prstGeom>
          <a:noFill/>
        </p:spPr>
        <p:txBody>
          <a:bodyPr wrap="square" rtlCol="0">
            <a:spAutoFit/>
          </a:bodyPr>
          <a:lstStyle/>
          <a:p>
            <a:r>
              <a:rPr lang="en-GB" dirty="0"/>
              <a:t>Mrs Pickles Y1 Hawks Class (M,T,W)</a:t>
            </a:r>
          </a:p>
        </p:txBody>
      </p:sp>
      <p:pic>
        <p:nvPicPr>
          <p:cNvPr id="1032" name="Picture 8" descr="https://www.stjohnsprimary.org.uk/wp-content/uploads/2022/11/Jess-McCreery-scaled.jpg">
            <a:extLst>
              <a:ext uri="{FF2B5EF4-FFF2-40B4-BE49-F238E27FC236}">
                <a16:creationId xmlns:a16="http://schemas.microsoft.com/office/drawing/2014/main" id="{C61CAAB6-D7B1-4FB4-A474-39A9E966B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09" y="1100236"/>
            <a:ext cx="1235554" cy="16106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803916-BED5-47FC-9C9C-53E43110789C}"/>
              </a:ext>
            </a:extLst>
          </p:cNvPr>
          <p:cNvSpPr txBox="1"/>
          <p:nvPr/>
        </p:nvSpPr>
        <p:spPr>
          <a:xfrm>
            <a:off x="1829577" y="1643935"/>
            <a:ext cx="1754155" cy="523220"/>
          </a:xfrm>
          <a:prstGeom prst="rect">
            <a:avLst/>
          </a:prstGeom>
          <a:noFill/>
        </p:spPr>
        <p:txBody>
          <a:bodyPr wrap="square" rtlCol="0">
            <a:spAutoFit/>
          </a:bodyPr>
          <a:lstStyle/>
          <a:p>
            <a:r>
              <a:rPr lang="en-GB" dirty="0"/>
              <a:t>Miss McCreery Y1 Kestrels Class </a:t>
            </a:r>
          </a:p>
        </p:txBody>
      </p:sp>
      <p:sp>
        <p:nvSpPr>
          <p:cNvPr id="13" name="TextBox 12">
            <a:extLst>
              <a:ext uri="{FF2B5EF4-FFF2-40B4-BE49-F238E27FC236}">
                <a16:creationId xmlns:a16="http://schemas.microsoft.com/office/drawing/2014/main" id="{6486C51D-B52B-4DB2-B5CE-BAB4C20D9095}"/>
              </a:ext>
            </a:extLst>
          </p:cNvPr>
          <p:cNvSpPr txBox="1"/>
          <p:nvPr/>
        </p:nvSpPr>
        <p:spPr>
          <a:xfrm>
            <a:off x="6479330" y="5207844"/>
            <a:ext cx="1754155" cy="738664"/>
          </a:xfrm>
          <a:prstGeom prst="rect">
            <a:avLst/>
          </a:prstGeom>
          <a:noFill/>
        </p:spPr>
        <p:txBody>
          <a:bodyPr wrap="square" rtlCol="0">
            <a:spAutoFit/>
          </a:bodyPr>
          <a:lstStyle/>
          <a:p>
            <a:r>
              <a:rPr lang="en-GB" dirty="0"/>
              <a:t>Miss Lugg</a:t>
            </a:r>
          </a:p>
          <a:p>
            <a:r>
              <a:rPr lang="en-GB" dirty="0"/>
              <a:t>Falcons Class Y1&amp;2</a:t>
            </a:r>
          </a:p>
        </p:txBody>
      </p:sp>
      <p:sp>
        <p:nvSpPr>
          <p:cNvPr id="14" name="TextBox 13">
            <a:extLst>
              <a:ext uri="{FF2B5EF4-FFF2-40B4-BE49-F238E27FC236}">
                <a16:creationId xmlns:a16="http://schemas.microsoft.com/office/drawing/2014/main" id="{81A1F420-672E-469B-9059-A8DFB998F025}"/>
              </a:ext>
            </a:extLst>
          </p:cNvPr>
          <p:cNvSpPr txBox="1"/>
          <p:nvPr/>
        </p:nvSpPr>
        <p:spPr>
          <a:xfrm>
            <a:off x="1981976" y="5469454"/>
            <a:ext cx="1754155" cy="523220"/>
          </a:xfrm>
          <a:prstGeom prst="rect">
            <a:avLst/>
          </a:prstGeom>
          <a:noFill/>
        </p:spPr>
        <p:txBody>
          <a:bodyPr wrap="square" rtlCol="0">
            <a:spAutoFit/>
          </a:bodyPr>
          <a:lstStyle/>
          <a:p>
            <a:r>
              <a:rPr lang="en-GB" dirty="0"/>
              <a:t>Miss Ricketts</a:t>
            </a:r>
          </a:p>
          <a:p>
            <a:r>
              <a:rPr lang="en-GB"/>
              <a:t>Owls </a:t>
            </a:r>
            <a:r>
              <a:rPr lang="en-GB" dirty="0"/>
              <a:t>Class Y2</a:t>
            </a:r>
          </a:p>
        </p:txBody>
      </p:sp>
      <p:pic>
        <p:nvPicPr>
          <p:cNvPr id="1026" name="Picture 2" descr="Image preview">
            <a:extLst>
              <a:ext uri="{FF2B5EF4-FFF2-40B4-BE49-F238E27FC236}">
                <a16:creationId xmlns:a16="http://schemas.microsoft.com/office/drawing/2014/main" id="{8BD1711F-740F-40D2-A7AA-C98CE9A7D6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59" b="12617"/>
          <a:stretch/>
        </p:blipFill>
        <p:spPr bwMode="auto">
          <a:xfrm>
            <a:off x="4614739" y="1059721"/>
            <a:ext cx="1321740" cy="1520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254244-4E84-44DF-AC88-304F2CA6E10B}"/>
              </a:ext>
            </a:extLst>
          </p:cNvPr>
          <p:cNvPicPr>
            <a:picLocks noChangeAspect="1"/>
          </p:cNvPicPr>
          <p:nvPr/>
        </p:nvPicPr>
        <p:blipFill>
          <a:blip r:embed="rId6"/>
          <a:stretch>
            <a:fillRect/>
          </a:stretch>
        </p:blipFill>
        <p:spPr>
          <a:xfrm>
            <a:off x="343832" y="4681480"/>
            <a:ext cx="1220631" cy="1627509"/>
          </a:xfrm>
          <a:prstGeom prst="rect">
            <a:avLst/>
          </a:prstGeom>
        </p:spPr>
      </p:pic>
      <p:pic>
        <p:nvPicPr>
          <p:cNvPr id="11" name="Picture 10">
            <a:extLst>
              <a:ext uri="{FF2B5EF4-FFF2-40B4-BE49-F238E27FC236}">
                <a16:creationId xmlns:a16="http://schemas.microsoft.com/office/drawing/2014/main" id="{F215D4BB-5771-4BC6-9EEE-94CF57E6A17F}"/>
              </a:ext>
            </a:extLst>
          </p:cNvPr>
          <p:cNvPicPr>
            <a:picLocks noChangeAspect="1"/>
          </p:cNvPicPr>
          <p:nvPr/>
        </p:nvPicPr>
        <p:blipFill rotWithShape="1">
          <a:blip r:embed="rId7"/>
          <a:srcRect l="23438" t="23971" r="24677" b="28924"/>
          <a:stretch/>
        </p:blipFill>
        <p:spPr>
          <a:xfrm>
            <a:off x="4658468" y="4572000"/>
            <a:ext cx="1607694" cy="1744637"/>
          </a:xfrm>
          <a:prstGeom prst="rect">
            <a:avLst/>
          </a:prstGeom>
        </p:spPr>
      </p:pic>
    </p:spTree>
    <p:extLst>
      <p:ext uri="{BB962C8B-B14F-4D97-AF65-F5344CB8AC3E}">
        <p14:creationId xmlns:p14="http://schemas.microsoft.com/office/powerpoint/2010/main" val="3582746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Other adults who work in Year 1&amp;2  </a:t>
            </a:r>
            <a:endParaRPr dirty="0"/>
          </a:p>
        </p:txBody>
      </p:sp>
      <p:pic>
        <p:nvPicPr>
          <p:cNvPr id="10" name="Picture 9">
            <a:extLst>
              <a:ext uri="{FF2B5EF4-FFF2-40B4-BE49-F238E27FC236}">
                <a16:creationId xmlns:a16="http://schemas.microsoft.com/office/drawing/2014/main" id="{8EB97FF8-F002-4637-9E5D-72125A646DC0}"/>
              </a:ext>
            </a:extLst>
          </p:cNvPr>
          <p:cNvPicPr>
            <a:picLocks noChangeAspect="1"/>
          </p:cNvPicPr>
          <p:nvPr/>
        </p:nvPicPr>
        <p:blipFill>
          <a:blip r:embed="rId3"/>
          <a:stretch>
            <a:fillRect/>
          </a:stretch>
        </p:blipFill>
        <p:spPr>
          <a:xfrm>
            <a:off x="7844024" y="2631230"/>
            <a:ext cx="922404" cy="1086456"/>
          </a:xfrm>
          <a:prstGeom prst="rect">
            <a:avLst/>
          </a:prstGeom>
        </p:spPr>
      </p:pic>
      <p:pic>
        <p:nvPicPr>
          <p:cNvPr id="12" name="Picture 11">
            <a:extLst>
              <a:ext uri="{FF2B5EF4-FFF2-40B4-BE49-F238E27FC236}">
                <a16:creationId xmlns:a16="http://schemas.microsoft.com/office/drawing/2014/main" id="{C8FC4291-D6B2-4252-82FE-F912EF5AF106}"/>
              </a:ext>
            </a:extLst>
          </p:cNvPr>
          <p:cNvPicPr>
            <a:picLocks noChangeAspect="1"/>
          </p:cNvPicPr>
          <p:nvPr/>
        </p:nvPicPr>
        <p:blipFill>
          <a:blip r:embed="rId4"/>
          <a:stretch>
            <a:fillRect/>
          </a:stretch>
        </p:blipFill>
        <p:spPr>
          <a:xfrm>
            <a:off x="6011343" y="1335556"/>
            <a:ext cx="756152" cy="1008983"/>
          </a:xfrm>
          <a:prstGeom prst="rect">
            <a:avLst/>
          </a:prstGeom>
        </p:spPr>
      </p:pic>
      <p:sp>
        <p:nvSpPr>
          <p:cNvPr id="13" name="TextBox 12">
            <a:extLst>
              <a:ext uri="{FF2B5EF4-FFF2-40B4-BE49-F238E27FC236}">
                <a16:creationId xmlns:a16="http://schemas.microsoft.com/office/drawing/2014/main" id="{00AF0045-456B-46A3-8236-9D64C6E6167E}"/>
              </a:ext>
            </a:extLst>
          </p:cNvPr>
          <p:cNvSpPr txBox="1"/>
          <p:nvPr/>
        </p:nvSpPr>
        <p:spPr>
          <a:xfrm>
            <a:off x="6733018" y="1492138"/>
            <a:ext cx="2383986" cy="523220"/>
          </a:xfrm>
          <a:prstGeom prst="rect">
            <a:avLst/>
          </a:prstGeom>
          <a:noFill/>
        </p:spPr>
        <p:txBody>
          <a:bodyPr wrap="none" rtlCol="0">
            <a:spAutoFit/>
          </a:bodyPr>
          <a:lstStyle/>
          <a:p>
            <a:r>
              <a:rPr lang="en-GB" dirty="0"/>
              <a:t>Mrs </a:t>
            </a:r>
            <a:r>
              <a:rPr lang="en-GB" dirty="0" err="1"/>
              <a:t>Igartua</a:t>
            </a:r>
            <a:r>
              <a:rPr lang="en-GB" dirty="0"/>
              <a:t> </a:t>
            </a:r>
          </a:p>
          <a:p>
            <a:r>
              <a:rPr lang="en-GB" dirty="0"/>
              <a:t>Learning Support Assistant </a:t>
            </a:r>
          </a:p>
        </p:txBody>
      </p:sp>
      <p:sp>
        <p:nvSpPr>
          <p:cNvPr id="15" name="TextBox 14">
            <a:extLst>
              <a:ext uri="{FF2B5EF4-FFF2-40B4-BE49-F238E27FC236}">
                <a16:creationId xmlns:a16="http://schemas.microsoft.com/office/drawing/2014/main" id="{0416A995-3809-41BE-A21C-40CCBEABC9E4}"/>
              </a:ext>
            </a:extLst>
          </p:cNvPr>
          <p:cNvSpPr txBox="1"/>
          <p:nvPr/>
        </p:nvSpPr>
        <p:spPr>
          <a:xfrm>
            <a:off x="4381374" y="2732302"/>
            <a:ext cx="3517310" cy="738664"/>
          </a:xfrm>
          <a:prstGeom prst="rect">
            <a:avLst/>
          </a:prstGeom>
          <a:noFill/>
        </p:spPr>
        <p:txBody>
          <a:bodyPr wrap="none" rtlCol="0">
            <a:spAutoFit/>
          </a:bodyPr>
          <a:lstStyle/>
          <a:p>
            <a:r>
              <a:rPr lang="en-GB" dirty="0"/>
              <a:t>Mr Travis </a:t>
            </a:r>
          </a:p>
          <a:p>
            <a:r>
              <a:rPr lang="en-GB" dirty="0"/>
              <a:t>Learning Support Assistant and</a:t>
            </a:r>
          </a:p>
          <a:p>
            <a:r>
              <a:rPr lang="en-GB" dirty="0"/>
              <a:t>Hawks class teacher Thursday and Friday</a:t>
            </a:r>
          </a:p>
        </p:txBody>
      </p:sp>
      <p:pic>
        <p:nvPicPr>
          <p:cNvPr id="2" name="Picture 1">
            <a:extLst>
              <a:ext uri="{FF2B5EF4-FFF2-40B4-BE49-F238E27FC236}">
                <a16:creationId xmlns:a16="http://schemas.microsoft.com/office/drawing/2014/main" id="{624FAF64-D3DC-4239-804C-FF594179FD0A}"/>
              </a:ext>
            </a:extLst>
          </p:cNvPr>
          <p:cNvPicPr>
            <a:picLocks noChangeAspect="1"/>
          </p:cNvPicPr>
          <p:nvPr/>
        </p:nvPicPr>
        <p:blipFill>
          <a:blip r:embed="rId5"/>
          <a:stretch>
            <a:fillRect/>
          </a:stretch>
        </p:blipFill>
        <p:spPr>
          <a:xfrm>
            <a:off x="468579" y="1628233"/>
            <a:ext cx="761825" cy="1008984"/>
          </a:xfrm>
          <a:prstGeom prst="rect">
            <a:avLst/>
          </a:prstGeom>
        </p:spPr>
      </p:pic>
      <p:sp>
        <p:nvSpPr>
          <p:cNvPr id="8" name="TextBox 7">
            <a:extLst>
              <a:ext uri="{FF2B5EF4-FFF2-40B4-BE49-F238E27FC236}">
                <a16:creationId xmlns:a16="http://schemas.microsoft.com/office/drawing/2014/main" id="{4D911CFB-ECE7-4D80-BF4B-5B878E15E710}"/>
              </a:ext>
            </a:extLst>
          </p:cNvPr>
          <p:cNvSpPr txBox="1"/>
          <p:nvPr/>
        </p:nvSpPr>
        <p:spPr>
          <a:xfrm>
            <a:off x="1213166" y="2108010"/>
            <a:ext cx="2383986" cy="523220"/>
          </a:xfrm>
          <a:prstGeom prst="rect">
            <a:avLst/>
          </a:prstGeom>
          <a:noFill/>
        </p:spPr>
        <p:txBody>
          <a:bodyPr wrap="none" rtlCol="0">
            <a:spAutoFit/>
          </a:bodyPr>
          <a:lstStyle/>
          <a:p>
            <a:r>
              <a:rPr lang="en-GB" dirty="0"/>
              <a:t>Miss </a:t>
            </a:r>
            <a:r>
              <a:rPr lang="en-GB" dirty="0" err="1"/>
              <a:t>Rohani</a:t>
            </a:r>
            <a:r>
              <a:rPr lang="en-GB" dirty="0"/>
              <a:t>  </a:t>
            </a:r>
          </a:p>
          <a:p>
            <a:r>
              <a:rPr lang="en-GB" dirty="0"/>
              <a:t>Learning Support Assistant </a:t>
            </a:r>
          </a:p>
        </p:txBody>
      </p:sp>
      <p:sp>
        <p:nvSpPr>
          <p:cNvPr id="11" name="TextBox 10">
            <a:extLst>
              <a:ext uri="{FF2B5EF4-FFF2-40B4-BE49-F238E27FC236}">
                <a16:creationId xmlns:a16="http://schemas.microsoft.com/office/drawing/2014/main" id="{D5815AC6-91B8-4AA3-94B6-39640F305B2C}"/>
              </a:ext>
            </a:extLst>
          </p:cNvPr>
          <p:cNvSpPr txBox="1"/>
          <p:nvPr/>
        </p:nvSpPr>
        <p:spPr>
          <a:xfrm>
            <a:off x="1322004" y="4675701"/>
            <a:ext cx="3805850" cy="523220"/>
          </a:xfrm>
          <a:prstGeom prst="rect">
            <a:avLst/>
          </a:prstGeom>
          <a:noFill/>
        </p:spPr>
        <p:txBody>
          <a:bodyPr wrap="none" rtlCol="0">
            <a:spAutoFit/>
          </a:bodyPr>
          <a:lstStyle/>
          <a:p>
            <a:r>
              <a:rPr lang="en-GB" dirty="0"/>
              <a:t>Mrs Pickles</a:t>
            </a:r>
          </a:p>
          <a:p>
            <a:r>
              <a:rPr lang="en-GB" dirty="0"/>
              <a:t>Hawks Class Teacher (Monday and Tuesday </a:t>
            </a:r>
          </a:p>
        </p:txBody>
      </p:sp>
      <p:pic>
        <p:nvPicPr>
          <p:cNvPr id="3" name="Picture 2">
            <a:extLst>
              <a:ext uri="{FF2B5EF4-FFF2-40B4-BE49-F238E27FC236}">
                <a16:creationId xmlns:a16="http://schemas.microsoft.com/office/drawing/2014/main" id="{3845C31F-7578-44E8-AC13-8B11DE4DE555}"/>
              </a:ext>
            </a:extLst>
          </p:cNvPr>
          <p:cNvPicPr>
            <a:picLocks noChangeAspect="1"/>
          </p:cNvPicPr>
          <p:nvPr/>
        </p:nvPicPr>
        <p:blipFill>
          <a:blip r:embed="rId6"/>
          <a:stretch>
            <a:fillRect/>
          </a:stretch>
        </p:blipFill>
        <p:spPr>
          <a:xfrm>
            <a:off x="5478905" y="4135322"/>
            <a:ext cx="809822" cy="1045517"/>
          </a:xfrm>
          <a:prstGeom prst="rect">
            <a:avLst/>
          </a:prstGeom>
        </p:spPr>
      </p:pic>
      <p:sp>
        <p:nvSpPr>
          <p:cNvPr id="14" name="TextBox 13">
            <a:extLst>
              <a:ext uri="{FF2B5EF4-FFF2-40B4-BE49-F238E27FC236}">
                <a16:creationId xmlns:a16="http://schemas.microsoft.com/office/drawing/2014/main" id="{6D695756-659B-4787-B895-4371FE585FFA}"/>
              </a:ext>
            </a:extLst>
          </p:cNvPr>
          <p:cNvSpPr txBox="1"/>
          <p:nvPr/>
        </p:nvSpPr>
        <p:spPr>
          <a:xfrm>
            <a:off x="6389419" y="4658080"/>
            <a:ext cx="2383986" cy="523220"/>
          </a:xfrm>
          <a:prstGeom prst="rect">
            <a:avLst/>
          </a:prstGeom>
          <a:noFill/>
        </p:spPr>
        <p:txBody>
          <a:bodyPr wrap="none" rtlCol="0">
            <a:spAutoFit/>
          </a:bodyPr>
          <a:lstStyle/>
          <a:p>
            <a:r>
              <a:rPr lang="en-GB" dirty="0"/>
              <a:t>Mrs Bennett</a:t>
            </a:r>
          </a:p>
          <a:p>
            <a:r>
              <a:rPr lang="en-GB" dirty="0"/>
              <a:t>Learning Support Assistant </a:t>
            </a:r>
          </a:p>
        </p:txBody>
      </p:sp>
      <p:pic>
        <p:nvPicPr>
          <p:cNvPr id="4" name="Picture 3">
            <a:extLst>
              <a:ext uri="{FF2B5EF4-FFF2-40B4-BE49-F238E27FC236}">
                <a16:creationId xmlns:a16="http://schemas.microsoft.com/office/drawing/2014/main" id="{7244A42F-84C0-45FE-BF75-983D37B6F395}"/>
              </a:ext>
            </a:extLst>
          </p:cNvPr>
          <p:cNvPicPr>
            <a:picLocks noChangeAspect="1"/>
          </p:cNvPicPr>
          <p:nvPr/>
        </p:nvPicPr>
        <p:blipFill>
          <a:blip r:embed="rId7"/>
          <a:stretch>
            <a:fillRect/>
          </a:stretch>
        </p:blipFill>
        <p:spPr>
          <a:xfrm>
            <a:off x="2790381" y="2997640"/>
            <a:ext cx="806771" cy="1075694"/>
          </a:xfrm>
          <a:prstGeom prst="rect">
            <a:avLst/>
          </a:prstGeom>
        </p:spPr>
      </p:pic>
      <p:sp>
        <p:nvSpPr>
          <p:cNvPr id="16" name="TextBox 15">
            <a:extLst>
              <a:ext uri="{FF2B5EF4-FFF2-40B4-BE49-F238E27FC236}">
                <a16:creationId xmlns:a16="http://schemas.microsoft.com/office/drawing/2014/main" id="{8A83B5FB-9089-4DE3-832D-47517F887FC4}"/>
              </a:ext>
            </a:extLst>
          </p:cNvPr>
          <p:cNvSpPr txBox="1"/>
          <p:nvPr/>
        </p:nvSpPr>
        <p:spPr>
          <a:xfrm>
            <a:off x="456690" y="3554129"/>
            <a:ext cx="2383986" cy="523220"/>
          </a:xfrm>
          <a:prstGeom prst="rect">
            <a:avLst/>
          </a:prstGeom>
          <a:noFill/>
        </p:spPr>
        <p:txBody>
          <a:bodyPr wrap="none" rtlCol="0">
            <a:spAutoFit/>
          </a:bodyPr>
          <a:lstStyle/>
          <a:p>
            <a:r>
              <a:rPr lang="en-GB" dirty="0"/>
              <a:t>Mrs Crocker </a:t>
            </a:r>
          </a:p>
          <a:p>
            <a:r>
              <a:rPr lang="en-GB" dirty="0"/>
              <a:t>Learning Support Assistant </a:t>
            </a:r>
          </a:p>
        </p:txBody>
      </p:sp>
      <p:pic>
        <p:nvPicPr>
          <p:cNvPr id="5" name="Picture 4">
            <a:extLst>
              <a:ext uri="{FF2B5EF4-FFF2-40B4-BE49-F238E27FC236}">
                <a16:creationId xmlns:a16="http://schemas.microsoft.com/office/drawing/2014/main" id="{DF3873BC-C729-4FE0-960B-9370837B8021}"/>
              </a:ext>
            </a:extLst>
          </p:cNvPr>
          <p:cNvPicPr>
            <a:picLocks noChangeAspect="1"/>
          </p:cNvPicPr>
          <p:nvPr/>
        </p:nvPicPr>
        <p:blipFill>
          <a:blip r:embed="rId8"/>
          <a:stretch>
            <a:fillRect/>
          </a:stretch>
        </p:blipFill>
        <p:spPr>
          <a:xfrm>
            <a:off x="2538657" y="5479953"/>
            <a:ext cx="841351" cy="991083"/>
          </a:xfrm>
          <a:prstGeom prst="rect">
            <a:avLst/>
          </a:prstGeom>
        </p:spPr>
      </p:pic>
      <p:sp>
        <p:nvSpPr>
          <p:cNvPr id="17" name="TextBox 16">
            <a:extLst>
              <a:ext uri="{FF2B5EF4-FFF2-40B4-BE49-F238E27FC236}">
                <a16:creationId xmlns:a16="http://schemas.microsoft.com/office/drawing/2014/main" id="{45B5A30B-2A00-4385-961A-E67FCE48158C}"/>
              </a:ext>
            </a:extLst>
          </p:cNvPr>
          <p:cNvSpPr txBox="1"/>
          <p:nvPr/>
        </p:nvSpPr>
        <p:spPr>
          <a:xfrm>
            <a:off x="204125" y="5949499"/>
            <a:ext cx="2383986" cy="523220"/>
          </a:xfrm>
          <a:prstGeom prst="rect">
            <a:avLst/>
          </a:prstGeom>
          <a:noFill/>
        </p:spPr>
        <p:txBody>
          <a:bodyPr wrap="none" rtlCol="0">
            <a:spAutoFit/>
          </a:bodyPr>
          <a:lstStyle/>
          <a:p>
            <a:r>
              <a:rPr lang="en-GB" dirty="0"/>
              <a:t>Miss Bracken </a:t>
            </a:r>
          </a:p>
          <a:p>
            <a:r>
              <a:rPr lang="en-GB" dirty="0"/>
              <a:t>Learning Support Assistant </a:t>
            </a:r>
          </a:p>
        </p:txBody>
      </p:sp>
      <p:sp>
        <p:nvSpPr>
          <p:cNvPr id="18" name="TextBox 17">
            <a:extLst>
              <a:ext uri="{FF2B5EF4-FFF2-40B4-BE49-F238E27FC236}">
                <a16:creationId xmlns:a16="http://schemas.microsoft.com/office/drawing/2014/main" id="{3833B169-2731-48BC-B596-25A64C55E525}"/>
              </a:ext>
            </a:extLst>
          </p:cNvPr>
          <p:cNvSpPr txBox="1"/>
          <p:nvPr/>
        </p:nvSpPr>
        <p:spPr>
          <a:xfrm>
            <a:off x="4137227" y="5931417"/>
            <a:ext cx="2383986" cy="523220"/>
          </a:xfrm>
          <a:prstGeom prst="rect">
            <a:avLst/>
          </a:prstGeom>
          <a:noFill/>
        </p:spPr>
        <p:txBody>
          <a:bodyPr wrap="none" rtlCol="0">
            <a:spAutoFit/>
          </a:bodyPr>
          <a:lstStyle/>
          <a:p>
            <a:r>
              <a:rPr lang="en-GB" dirty="0"/>
              <a:t>Mr Poole </a:t>
            </a:r>
          </a:p>
          <a:p>
            <a:r>
              <a:rPr lang="en-GB" dirty="0"/>
              <a:t>Learning Support Assistant </a:t>
            </a:r>
          </a:p>
        </p:txBody>
      </p:sp>
      <p:sp>
        <p:nvSpPr>
          <p:cNvPr id="19" name="TextBox 18">
            <a:extLst>
              <a:ext uri="{FF2B5EF4-FFF2-40B4-BE49-F238E27FC236}">
                <a16:creationId xmlns:a16="http://schemas.microsoft.com/office/drawing/2014/main" id="{BBF2ADDD-0CBD-48AE-AAE0-45C03218B33E}"/>
              </a:ext>
            </a:extLst>
          </p:cNvPr>
          <p:cNvSpPr txBox="1"/>
          <p:nvPr/>
        </p:nvSpPr>
        <p:spPr>
          <a:xfrm>
            <a:off x="1802793" y="1209501"/>
            <a:ext cx="2383986" cy="523220"/>
          </a:xfrm>
          <a:prstGeom prst="rect">
            <a:avLst/>
          </a:prstGeom>
          <a:noFill/>
        </p:spPr>
        <p:txBody>
          <a:bodyPr wrap="none" rtlCol="0">
            <a:spAutoFit/>
          </a:bodyPr>
          <a:lstStyle/>
          <a:p>
            <a:r>
              <a:rPr lang="en-GB" dirty="0"/>
              <a:t>Mrs Garment </a:t>
            </a:r>
          </a:p>
          <a:p>
            <a:r>
              <a:rPr lang="en-GB" dirty="0"/>
              <a:t>Learning Support Assistant </a:t>
            </a:r>
          </a:p>
        </p:txBody>
      </p:sp>
      <p:pic>
        <p:nvPicPr>
          <p:cNvPr id="6" name="Picture 5">
            <a:extLst>
              <a:ext uri="{FF2B5EF4-FFF2-40B4-BE49-F238E27FC236}">
                <a16:creationId xmlns:a16="http://schemas.microsoft.com/office/drawing/2014/main" id="{B52828D9-E979-4F95-90B1-2934C9F60FB6}"/>
              </a:ext>
            </a:extLst>
          </p:cNvPr>
          <p:cNvPicPr>
            <a:picLocks noChangeAspect="1"/>
          </p:cNvPicPr>
          <p:nvPr/>
        </p:nvPicPr>
        <p:blipFill rotWithShape="1">
          <a:blip r:embed="rId9"/>
          <a:srcRect l="28525" t="13992" r="20315" b="42285"/>
          <a:stretch/>
        </p:blipFill>
        <p:spPr>
          <a:xfrm>
            <a:off x="4164192" y="1036505"/>
            <a:ext cx="886630" cy="1010354"/>
          </a:xfrm>
          <a:prstGeom prst="rect">
            <a:avLst/>
          </a:prstGeom>
        </p:spPr>
      </p:pic>
      <p:pic>
        <p:nvPicPr>
          <p:cNvPr id="9" name="Picture 8">
            <a:extLst>
              <a:ext uri="{FF2B5EF4-FFF2-40B4-BE49-F238E27FC236}">
                <a16:creationId xmlns:a16="http://schemas.microsoft.com/office/drawing/2014/main" id="{9AE3475C-84F2-44E8-B957-AE05C4890ED1}"/>
              </a:ext>
            </a:extLst>
          </p:cNvPr>
          <p:cNvPicPr>
            <a:picLocks noChangeAspect="1"/>
          </p:cNvPicPr>
          <p:nvPr/>
        </p:nvPicPr>
        <p:blipFill rotWithShape="1">
          <a:blip r:embed="rId10"/>
          <a:srcRect l="22641" t="14421" r="14732" b="23025"/>
          <a:stretch/>
        </p:blipFill>
        <p:spPr>
          <a:xfrm>
            <a:off x="6521213" y="5462199"/>
            <a:ext cx="876206" cy="11669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br>
              <a:rPr lang="en-GB" dirty="0"/>
            </a:br>
            <a:r>
              <a:rPr lang="en-GB" dirty="0"/>
              <a:t>Daily Routines</a:t>
            </a:r>
            <a:br>
              <a:rPr lang="en-GB" dirty="0"/>
            </a:br>
            <a:endParaRPr dirty="0"/>
          </a:p>
        </p:txBody>
      </p:sp>
      <p:sp>
        <p:nvSpPr>
          <p:cNvPr id="152" name="Google Shape;152;p4"/>
          <p:cNvSpPr txBox="1">
            <a:spLocks noGrp="1"/>
          </p:cNvSpPr>
          <p:nvPr>
            <p:ph type="body" idx="1"/>
          </p:nvPr>
        </p:nvSpPr>
        <p:spPr>
          <a:xfrm>
            <a:off x="467544" y="1268760"/>
            <a:ext cx="8235577" cy="5040559"/>
          </a:xfrm>
          <a:prstGeom prst="rect">
            <a:avLst/>
          </a:prstGeom>
          <a:noFill/>
          <a:ln>
            <a:noFill/>
          </a:ln>
        </p:spPr>
        <p:txBody>
          <a:bodyPr spcFirstLastPara="1" wrap="square" lIns="91425" tIns="45700" rIns="91425" bIns="45700" anchor="t" anchorCtr="0">
            <a:normAutofit lnSpcReduction="10000"/>
          </a:bodyPr>
          <a:lstStyle/>
          <a:p>
            <a:pPr indent="-457200">
              <a:buFont typeface="Arial" panose="020B0604020202020204" pitchFamily="34" charset="0"/>
              <a:buChar char="•"/>
              <a:defRPr/>
            </a:pPr>
            <a:r>
              <a:rPr lang="en-GB" dirty="0"/>
              <a:t>Prompt start, children to come in independently from 8.50. Bell will ring at 9am to indicate all children to make their way to their classroom. </a:t>
            </a:r>
          </a:p>
          <a:p>
            <a:pPr indent="-457200">
              <a:buFont typeface="Arial" panose="020B0604020202020204" pitchFamily="34" charset="0"/>
              <a:buChar char="•"/>
              <a:defRPr/>
            </a:pPr>
            <a:r>
              <a:rPr lang="en-GB" dirty="0"/>
              <a:t>Owls/Harriers/ Falcons through glass door on the playground.</a:t>
            </a:r>
          </a:p>
          <a:p>
            <a:pPr indent="-457200">
              <a:buFont typeface="Arial" panose="020B0604020202020204" pitchFamily="34" charset="0"/>
              <a:buChar char="•"/>
              <a:defRPr/>
            </a:pPr>
            <a:r>
              <a:rPr lang="en-GB" dirty="0"/>
              <a:t>Hawks and Kestrels enter through the classroom side doors.  </a:t>
            </a:r>
          </a:p>
          <a:p>
            <a:pPr indent="-457200">
              <a:buFont typeface="Arial" panose="020B0604020202020204" pitchFamily="34" charset="0"/>
              <a:buChar char="•"/>
              <a:defRPr/>
            </a:pPr>
            <a:r>
              <a:rPr lang="en-GB" dirty="0"/>
              <a:t>Morning challenge for all.</a:t>
            </a:r>
          </a:p>
          <a:p>
            <a:pPr indent="-457200">
              <a:buFont typeface="Arial" panose="020B0604020202020204" pitchFamily="34" charset="0"/>
              <a:buChar char="•"/>
              <a:defRPr/>
            </a:pPr>
            <a:r>
              <a:rPr lang="en-GB" dirty="0"/>
              <a:t>In the mornings say goodbye at the door.</a:t>
            </a:r>
          </a:p>
          <a:p>
            <a:pPr indent="-457200">
              <a:buFont typeface="Arial" panose="020B0604020202020204" pitchFamily="34" charset="0"/>
              <a:buChar char="•"/>
              <a:defRPr/>
            </a:pPr>
            <a:r>
              <a:rPr lang="en-GB" dirty="0"/>
              <a:t>End of day: Prompt pick up 3.30pm.  We will ensure a Safe handover.</a:t>
            </a:r>
          </a:p>
          <a:p>
            <a:pPr marL="571500" lvl="0" indent="-393700" algn="l" rtl="0">
              <a:lnSpc>
                <a:spcPct val="90000"/>
              </a:lnSpc>
              <a:spcBef>
                <a:spcPts val="1000"/>
              </a:spcBef>
              <a:spcAft>
                <a:spcPts val="0"/>
              </a:spcAft>
              <a:buClr>
                <a:schemeClr val="dk1"/>
              </a:buClr>
              <a:buSzPts val="2800"/>
              <a:buFont typeface="Calibri"/>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br>
              <a:rPr lang="en-GB" dirty="0"/>
            </a:br>
            <a:r>
              <a:rPr lang="en-GB" dirty="0"/>
              <a:t>What does Learning Look like in Y1&amp;2</a:t>
            </a:r>
            <a:br>
              <a:rPr lang="en-GB" dirty="0"/>
            </a:br>
            <a:endParaRPr dirty="0"/>
          </a:p>
        </p:txBody>
      </p:sp>
      <p:sp>
        <p:nvSpPr>
          <p:cNvPr id="158" name="Google Shape;158;p5"/>
          <p:cNvSpPr txBox="1">
            <a:spLocks noGrp="1"/>
          </p:cNvSpPr>
          <p:nvPr>
            <p:ph type="body" idx="1"/>
          </p:nvPr>
        </p:nvSpPr>
        <p:spPr>
          <a:xfrm>
            <a:off x="181061" y="1160650"/>
            <a:ext cx="8527415" cy="5410672"/>
          </a:xfrm>
          <a:prstGeom prst="rect">
            <a:avLst/>
          </a:prstGeom>
          <a:noFill/>
          <a:ln>
            <a:noFill/>
          </a:ln>
        </p:spPr>
        <p:txBody>
          <a:bodyPr spcFirstLastPara="1" wrap="square" lIns="91425" tIns="45700" rIns="91425" bIns="45700" anchor="t" anchorCtr="0">
            <a:spAutoFit/>
          </a:bodyPr>
          <a:lstStyle/>
          <a:p>
            <a:pPr marL="342900" indent="-342900">
              <a:spcBef>
                <a:spcPts val="0"/>
              </a:spcBef>
            </a:pPr>
            <a:r>
              <a:rPr lang="en-GB" sz="2400" dirty="0"/>
              <a:t>Due to the success of Continuous Provision last year we are continuing to use this as a structure to our teaching and learning in Y1&amp;2. </a:t>
            </a:r>
          </a:p>
          <a:p>
            <a:pPr marL="342900" indent="-342900">
              <a:spcBef>
                <a:spcPts val="0"/>
              </a:spcBef>
            </a:pPr>
            <a:endParaRPr lang="en-GB" sz="2400" dirty="0"/>
          </a:p>
          <a:p>
            <a:pPr marL="342900" indent="-342900">
              <a:spcBef>
                <a:spcPts val="0"/>
              </a:spcBef>
            </a:pPr>
            <a:r>
              <a:rPr lang="en-GB" sz="2400" dirty="0"/>
              <a:t>This allows us to incorporate the demands of the Y1&amp;2 curriculum, as well as provide children with the opportunity to continue to develop their own resilience, independence and key learning characteristics through purposeful play. This also allows us to provide the children with a smoother transition into their new year group. </a:t>
            </a:r>
          </a:p>
          <a:p>
            <a:pPr marL="342900" indent="-342900">
              <a:spcBef>
                <a:spcPts val="0"/>
              </a:spcBef>
            </a:pPr>
            <a:endParaRPr lang="en-GB" sz="2400" dirty="0"/>
          </a:p>
          <a:p>
            <a:pPr marL="342900" indent="-342900">
              <a:spcBef>
                <a:spcPts val="0"/>
              </a:spcBef>
            </a:pPr>
            <a:r>
              <a:rPr lang="en-GB" sz="2400" dirty="0"/>
              <a:t>As part of this project we are significantly developing our inside and outside classroom environments. If any parents have any old milk crates, wooden pallets, tyres, sturdy boxes, stones, pebbles etc that they would be able to donate to our new outside area then please contact your child’s class teacher.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7a0e2991b7_0_6"/>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dirty="0"/>
              <a:t>Communication </a:t>
            </a:r>
            <a:endParaRPr dirty="0"/>
          </a:p>
        </p:txBody>
      </p:sp>
      <p:sp>
        <p:nvSpPr>
          <p:cNvPr id="164" name="Google Shape;164;g7a0e2991b7_0_6"/>
          <p:cNvSpPr txBox="1">
            <a:spLocks noGrp="1"/>
          </p:cNvSpPr>
          <p:nvPr>
            <p:ph type="body" idx="1"/>
          </p:nvPr>
        </p:nvSpPr>
        <p:spPr>
          <a:xfrm>
            <a:off x="251525" y="1268750"/>
            <a:ext cx="8723400" cy="5040600"/>
          </a:xfrm>
          <a:prstGeom prst="rect">
            <a:avLst/>
          </a:prstGeom>
          <a:noFill/>
          <a:ln>
            <a:noFill/>
          </a:ln>
        </p:spPr>
        <p:txBody>
          <a:bodyPr spcFirstLastPara="1" wrap="square" lIns="91425" tIns="45700" rIns="91425" bIns="45700" anchor="t" anchorCtr="0">
            <a:normAutofit/>
          </a:bodyPr>
          <a:lstStyle/>
          <a:p>
            <a:r>
              <a:rPr lang="en-GB" altLang="en-US" dirty="0"/>
              <a:t>Class emails (class name)@stjohnsprimary.org.uk</a:t>
            </a:r>
          </a:p>
          <a:p>
            <a:r>
              <a:rPr lang="en-GB" altLang="en-US" dirty="0"/>
              <a:t>Weekly emails and bulletin.</a:t>
            </a:r>
          </a:p>
          <a:p>
            <a:r>
              <a:rPr lang="en-GB" altLang="en-US" dirty="0"/>
              <a:t>Always available to discuss issues or concerns, please make an appointment. This will be via phone or face to face.</a:t>
            </a:r>
          </a:p>
          <a:p>
            <a:r>
              <a:rPr lang="en-GB" altLang="en-US" dirty="0"/>
              <a:t>Before school for brief handover message to teacher/ LSA.</a:t>
            </a:r>
          </a:p>
          <a:p>
            <a:r>
              <a:rPr lang="en-GB" altLang="en-US" dirty="0"/>
              <a:t>Please use the school website.</a:t>
            </a:r>
          </a:p>
          <a:p>
            <a:pPr marL="0" lvl="0" indent="0" algn="l" rtl="0">
              <a:lnSpc>
                <a:spcPct val="90000"/>
              </a:lnSpc>
              <a:spcBef>
                <a:spcPts val="1100"/>
              </a:spcBef>
              <a:spcAft>
                <a:spcPts val="0"/>
              </a:spcAft>
              <a:buSzPts val="2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6"/>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Uniform etc </a:t>
            </a:r>
            <a:endParaRPr dirty="0"/>
          </a:p>
        </p:txBody>
      </p:sp>
      <p:sp>
        <p:nvSpPr>
          <p:cNvPr id="170" name="Google Shape;170;p6"/>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p>
            <a:pPr marL="0" indent="0"/>
            <a:r>
              <a:rPr lang="en-GB" dirty="0"/>
              <a:t>Book bags not rucksacks.</a:t>
            </a:r>
          </a:p>
          <a:p>
            <a:pPr marL="0" indent="0"/>
            <a:r>
              <a:rPr lang="en-GB" dirty="0"/>
              <a:t>All shoes should be black. This includes trainers. </a:t>
            </a:r>
          </a:p>
          <a:p>
            <a:pPr marL="0" indent="0"/>
            <a:r>
              <a:rPr lang="en-GB" dirty="0"/>
              <a:t>Please can all uniform including tights be named! </a:t>
            </a:r>
          </a:p>
          <a:p>
            <a:pPr marL="0" indent="0"/>
            <a:r>
              <a:rPr lang="en-GB" dirty="0"/>
              <a:t>All water bottles to be named.</a:t>
            </a:r>
          </a:p>
          <a:p>
            <a:pPr marL="0" indent="0"/>
            <a:r>
              <a:rPr lang="en-GB" dirty="0"/>
              <a:t>No Nail varnish/Jewellery/ Tattoos to be worn by children. Sensible hairbands please.</a:t>
            </a:r>
          </a:p>
          <a:p>
            <a:pPr marL="0" indent="0"/>
            <a:r>
              <a:rPr lang="en-GB" dirty="0"/>
              <a:t>Lost property inside lobby off the playground.</a:t>
            </a:r>
          </a:p>
          <a:p>
            <a:pPr marL="0" indent="0"/>
            <a:r>
              <a:rPr lang="en-GB" dirty="0"/>
              <a:t>Please talk through school menu choice at home.</a:t>
            </a:r>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dirty="0"/>
              <a:t>P.E. </a:t>
            </a:r>
            <a:endParaRPr dirty="0"/>
          </a:p>
        </p:txBody>
      </p:sp>
      <p:sp>
        <p:nvSpPr>
          <p:cNvPr id="183" name="Google Shape;183;p8"/>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fontScale="92500" lnSpcReduction="10000"/>
          </a:bodyPr>
          <a:lstStyle/>
          <a:p>
            <a:pPr marL="0" indent="0"/>
            <a:r>
              <a:rPr lang="en-GB" dirty="0"/>
              <a:t>As we are an active school, we try to encourage movement within all areas of the curriculum. If your child wears school shoes every day (other than P.E. days) then please have a pair of trainers in school every day. </a:t>
            </a:r>
          </a:p>
          <a:p>
            <a:pPr marL="0" indent="0"/>
            <a:endParaRPr lang="en-GB" dirty="0"/>
          </a:p>
          <a:p>
            <a:pPr marL="0" indent="0"/>
            <a:r>
              <a:rPr lang="en-GB" dirty="0"/>
              <a:t>PE kits to be worn to school on P.E days. The specific day/s will vary depending on your child’s class. </a:t>
            </a:r>
          </a:p>
          <a:p>
            <a:pPr marL="0" indent="0"/>
            <a:r>
              <a:rPr lang="en-GB" dirty="0"/>
              <a:t>Owls: Wednesday and Thursday</a:t>
            </a:r>
          </a:p>
          <a:p>
            <a:pPr marL="0" indent="0"/>
            <a:r>
              <a:rPr lang="en-GB" dirty="0"/>
              <a:t>Harriers: Wednesday and Thursday</a:t>
            </a:r>
          </a:p>
          <a:p>
            <a:pPr marL="0" indent="0"/>
            <a:r>
              <a:rPr lang="en-GB" dirty="0"/>
              <a:t>Falcons: Monday and Wednesday</a:t>
            </a:r>
          </a:p>
          <a:p>
            <a:pPr marL="0" indent="0"/>
            <a:r>
              <a:rPr lang="en-GB" dirty="0"/>
              <a:t>Kestrels: Monday and Wednesday </a:t>
            </a:r>
          </a:p>
          <a:p>
            <a:pPr marL="0" indent="0"/>
            <a:r>
              <a:rPr lang="en-GB" dirty="0"/>
              <a:t>Hawks: Monday and Wednesday</a:t>
            </a:r>
          </a:p>
          <a:p>
            <a:pPr marL="0" indent="0"/>
            <a:endParaRPr lang="en-GB" dirty="0"/>
          </a:p>
          <a:p>
            <a:pPr marL="0" indent="0"/>
            <a:endParaRPr dirty="0"/>
          </a:p>
        </p:txBody>
      </p:sp>
    </p:spTree>
  </p:cSld>
  <p:clrMapOvr>
    <a:masterClrMapping/>
  </p:clrMapOvr>
</p:sld>
</file>

<file path=ppt/theme/theme1.xml><?xml version="1.0" encoding="utf-8"?>
<a:theme xmlns:a="http://schemas.openxmlformats.org/drawingml/2006/main" name="Office Theme">
  <a:themeElements>
    <a:clrScheme name="St.Johns Colours">
      <a:dk1>
        <a:srgbClr val="1C365F"/>
      </a:dk1>
      <a:lt1>
        <a:srgbClr val="FFFFFF"/>
      </a:lt1>
      <a:dk2>
        <a:srgbClr val="009CDE"/>
      </a:dk2>
      <a:lt2>
        <a:srgbClr val="D9D9D6"/>
      </a:lt2>
      <a:accent1>
        <a:srgbClr val="64CCC9"/>
      </a:accent1>
      <a:accent2>
        <a:srgbClr val="470ACC"/>
      </a:accent2>
      <a:accent3>
        <a:srgbClr val="AA0061"/>
      </a:accent3>
      <a:accent4>
        <a:srgbClr val="E06A54"/>
      </a:accent4>
      <a:accent5>
        <a:srgbClr val="EEB33B"/>
      </a:accent5>
      <a:accent6>
        <a:srgbClr val="009A17"/>
      </a:accent6>
      <a:hlink>
        <a:srgbClr val="79D97C"/>
      </a:hlink>
      <a:folHlink>
        <a:srgbClr val="FFD1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999</TotalTime>
  <Words>922</Words>
  <Application>Microsoft Office PowerPoint</Application>
  <PresentationFormat>On-screen Show (4:3)</PresentationFormat>
  <Paragraphs>120</Paragraphs>
  <Slides>16</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Welcome to Year 1&amp;2 </vt:lpstr>
      <vt:lpstr>Meet the Team </vt:lpstr>
      <vt:lpstr>Class Teachers</vt:lpstr>
      <vt:lpstr>Other adults who work in Year 1&amp;2  </vt:lpstr>
      <vt:lpstr> Daily Routines </vt:lpstr>
      <vt:lpstr> What does Learning Look like in Y1&amp;2 </vt:lpstr>
      <vt:lpstr>Communication </vt:lpstr>
      <vt:lpstr>Uniform etc </vt:lpstr>
      <vt:lpstr>P.E. </vt:lpstr>
      <vt:lpstr>Behaviour </vt:lpstr>
      <vt:lpstr>Assessments </vt:lpstr>
      <vt:lpstr>How to help your child at home</vt:lpstr>
      <vt:lpstr>How to help your child at home</vt:lpstr>
      <vt:lpstr>How to help your child at home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Reading</dc:title>
  <dc:creator>Tom Mardling</dc:creator>
  <cp:lastModifiedBy>Michelle Weaver</cp:lastModifiedBy>
  <cp:revision>42</cp:revision>
  <cp:lastPrinted>2022-09-07T08:20:44Z</cp:lastPrinted>
  <dcterms:created xsi:type="dcterms:W3CDTF">2019-07-17T13:46:44Z</dcterms:created>
  <dcterms:modified xsi:type="dcterms:W3CDTF">2023-09-08T11:32:47Z</dcterms:modified>
</cp:coreProperties>
</file>